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70" r:id="rId5"/>
    <p:sldId id="259" r:id="rId6"/>
    <p:sldId id="267" r:id="rId7"/>
    <p:sldId id="260" r:id="rId8"/>
    <p:sldId id="272" r:id="rId9"/>
    <p:sldId id="261" r:id="rId10"/>
    <p:sldId id="258" r:id="rId11"/>
    <p:sldId id="273" r:id="rId12"/>
    <p:sldId id="268" r:id="rId13"/>
    <p:sldId id="262" r:id="rId14"/>
    <p:sldId id="263" r:id="rId15"/>
    <p:sldId id="271" r:id="rId16"/>
    <p:sldId id="264" r:id="rId17"/>
    <p:sldId id="274" r:id="rId18"/>
    <p:sldId id="265" r:id="rId19"/>
    <p:sldId id="26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8446" autoAdjust="0"/>
    <p:restoredTop sz="94660"/>
  </p:normalViewPr>
  <p:slideViewPr>
    <p:cSldViewPr>
      <p:cViewPr>
        <p:scale>
          <a:sx n="70" d="100"/>
          <a:sy n="70" d="100"/>
        </p:scale>
        <p:origin x="-894"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09A990-B75E-4106-A09A-5281414C4E84}" type="datetimeFigureOut">
              <a:rPr lang="en-US"/>
              <a:pPr>
                <a:defRPr/>
              </a:pPr>
              <a:t>9/6/2012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481FCF-D65E-465B-94E0-3AF24CF1825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B7011E-8919-4FBE-B753-956B303F41E4}" type="datetimeFigureOut">
              <a:rPr lang="en-US"/>
              <a:pPr>
                <a:defRPr/>
              </a:pPr>
              <a:t>9/6/2012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DEB4BE-1856-4E85-A2DB-9A0C61A2269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3520E8-7D80-451A-9111-64378B604090}" type="datetimeFigureOut">
              <a:rPr lang="en-US"/>
              <a:pPr>
                <a:defRPr/>
              </a:pPr>
              <a:t>9/6/2012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086ACA-93FB-4F5B-B30A-5055448CCB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B437D2-A6A0-4889-AF12-5CD1D7889E2E}" type="datetimeFigureOut">
              <a:rPr lang="en-US"/>
              <a:pPr>
                <a:defRPr/>
              </a:pPr>
              <a:t>9/6/2012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67DB9F-E1D1-48B4-B0BB-2FA08CABBDC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4D93DD-2892-4084-AFFF-1F84C836BA0B}" type="datetimeFigureOut">
              <a:rPr lang="en-US"/>
              <a:pPr>
                <a:defRPr/>
              </a:pPr>
              <a:t>9/6/2012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500FD6-72DA-4D99-8E5C-F2C9C18D33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18BB07C-DAF3-4253-AD8D-54453654F8AE}" type="datetimeFigureOut">
              <a:rPr lang="en-US"/>
              <a:pPr>
                <a:defRPr/>
              </a:pPr>
              <a:t>9/6/2012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946EAD-CBA8-49E1-815D-FD98D2750AC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249EC87-9C44-4EFA-8499-4ACC51F5C1D0}" type="datetimeFigureOut">
              <a:rPr lang="en-US"/>
              <a:pPr>
                <a:defRPr/>
              </a:pPr>
              <a:t>9/6/2012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654D5B7-29FC-471F-8E21-FE440AB940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5D00768-C193-40BF-B993-9EE3F9835799}" type="datetimeFigureOut">
              <a:rPr lang="en-US"/>
              <a:pPr>
                <a:defRPr/>
              </a:pPr>
              <a:t>9/6/2012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43DC019-73AC-4E25-B60E-EB03DF384A1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90F196-3FE3-42B0-AB6A-EED3C28E1BDE}" type="datetimeFigureOut">
              <a:rPr lang="en-US"/>
              <a:pPr>
                <a:defRPr/>
              </a:pPr>
              <a:t>9/6/2012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2566BC-EEC1-4B6D-A147-10D11327A31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289598-E117-4FC6-AC88-5933C8576C13}" type="datetimeFigureOut">
              <a:rPr lang="en-US"/>
              <a:pPr>
                <a:defRPr/>
              </a:pPr>
              <a:t>9/6/2012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59A804-96E1-4DA5-BF72-74C8983E3D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DEF1CF-B4A9-48FB-BD39-D87B4AD2FB11}" type="datetimeFigureOut">
              <a:rPr lang="en-US"/>
              <a:pPr>
                <a:defRPr/>
              </a:pPr>
              <a:t>9/6/2012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61DC8E-0213-4F54-8A70-2716BA32CD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D3F352D-A709-408D-B5D5-955EE3F8C479}" type="datetimeFigureOut">
              <a:rPr lang="en-US"/>
              <a:pPr>
                <a:defRPr/>
              </a:pPr>
              <a:t>9/6/2012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FFB6C39-A032-4748-B987-6E386B560B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2" descr="North Carolina 1779.jpg"/>
          <p:cNvPicPr>
            <a:picLocks noChangeAspect="1"/>
          </p:cNvPicPr>
          <p:nvPr/>
        </p:nvPicPr>
        <p:blipFill>
          <a:blip r:embed="rId2"/>
          <a:srcRect/>
          <a:stretch>
            <a:fillRect/>
          </a:stretch>
        </p:blipFill>
        <p:spPr bwMode="auto">
          <a:xfrm>
            <a:off x="381000" y="2154238"/>
            <a:ext cx="6019800" cy="4618037"/>
          </a:xfrm>
          <a:prstGeom prst="rect">
            <a:avLst/>
          </a:prstGeom>
          <a:noFill/>
          <a:ln w="9525">
            <a:noFill/>
            <a:miter lim="800000"/>
            <a:headEnd/>
            <a:tailEnd/>
          </a:ln>
        </p:spPr>
      </p:pic>
      <p:pic>
        <p:nvPicPr>
          <p:cNvPr id="2068" name="Picture 7" descr="nc1700.jpg"/>
          <p:cNvPicPr>
            <a:picLocks noChangeAspect="1"/>
          </p:cNvPicPr>
          <p:nvPr/>
        </p:nvPicPr>
        <p:blipFill>
          <a:blip r:embed="rId3"/>
          <a:srcRect/>
          <a:stretch>
            <a:fillRect/>
          </a:stretch>
        </p:blipFill>
        <p:spPr bwMode="auto">
          <a:xfrm>
            <a:off x="6408738" y="5638800"/>
            <a:ext cx="2584450" cy="1066799"/>
          </a:xfrm>
          <a:prstGeom prst="rect">
            <a:avLst/>
          </a:prstGeom>
          <a:noFill/>
          <a:ln w="9525">
            <a:noFill/>
            <a:miter lim="800000"/>
            <a:headEnd/>
            <a:tailEnd/>
          </a:ln>
        </p:spPr>
      </p:pic>
      <p:sp>
        <p:nvSpPr>
          <p:cNvPr id="10" name="Rectangle 9"/>
          <p:cNvSpPr/>
          <p:nvPr/>
        </p:nvSpPr>
        <p:spPr bwMode="auto">
          <a:xfrm>
            <a:off x="7467600" y="5562600"/>
            <a:ext cx="15240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bwMode="auto">
          <a:xfrm>
            <a:off x="4813300" y="2667000"/>
            <a:ext cx="457200" cy="457200"/>
          </a:xfrm>
          <a:prstGeom prst="ellipse">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6" name="Oval 5"/>
          <p:cNvSpPr/>
          <p:nvPr/>
        </p:nvSpPr>
        <p:spPr bwMode="auto">
          <a:xfrm>
            <a:off x="3898900" y="4191000"/>
            <a:ext cx="457200" cy="457200"/>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7" name="Oval 6"/>
          <p:cNvSpPr/>
          <p:nvPr/>
        </p:nvSpPr>
        <p:spPr bwMode="auto">
          <a:xfrm>
            <a:off x="2679700" y="2590800"/>
            <a:ext cx="457200" cy="4572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1" name="Oval 10"/>
          <p:cNvSpPr/>
          <p:nvPr/>
        </p:nvSpPr>
        <p:spPr bwMode="auto">
          <a:xfrm>
            <a:off x="2286000" y="3505200"/>
            <a:ext cx="457200" cy="4572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Arrow Connector 12"/>
          <p:cNvCxnSpPr>
            <a:stCxn id="7" idx="3"/>
            <a:endCxn id="11" idx="0"/>
          </p:cNvCxnSpPr>
          <p:nvPr/>
        </p:nvCxnSpPr>
        <p:spPr bwMode="auto">
          <a:xfrm rot="5400000">
            <a:off x="2368550" y="3127375"/>
            <a:ext cx="523875" cy="2317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bwMode="auto">
          <a:xfrm>
            <a:off x="1828800" y="2743200"/>
            <a:ext cx="457200" cy="4572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Arrow Connector 16"/>
          <p:cNvCxnSpPr>
            <a:stCxn id="7" idx="2"/>
            <a:endCxn id="15" idx="6"/>
          </p:cNvCxnSpPr>
          <p:nvPr/>
        </p:nvCxnSpPr>
        <p:spPr bwMode="auto">
          <a:xfrm rot="10800000" flipV="1">
            <a:off x="2286000" y="2819400"/>
            <a:ext cx="3937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5"/>
          </p:cNvCxnSpPr>
          <p:nvPr/>
        </p:nvCxnSpPr>
        <p:spPr bwMode="auto">
          <a:xfrm rot="16200000" flipH="1">
            <a:off x="2143125" y="3209925"/>
            <a:ext cx="371475" cy="2190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bwMode="auto">
          <a:xfrm>
            <a:off x="1295400" y="4267200"/>
            <a:ext cx="457200" cy="457200"/>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2050" name="TextBox 9"/>
          <p:cNvSpPr txBox="1">
            <a:spLocks noChangeArrowheads="1"/>
          </p:cNvSpPr>
          <p:nvPr/>
        </p:nvSpPr>
        <p:spPr bwMode="auto">
          <a:xfrm>
            <a:off x="2590800" y="152400"/>
            <a:ext cx="4219575" cy="646113"/>
          </a:xfrm>
          <a:prstGeom prst="rect">
            <a:avLst/>
          </a:prstGeom>
          <a:noFill/>
          <a:ln w="9525">
            <a:noFill/>
            <a:miter lim="800000"/>
            <a:headEnd/>
            <a:tailEnd/>
          </a:ln>
        </p:spPr>
        <p:txBody>
          <a:bodyPr wrap="none">
            <a:spAutoFit/>
          </a:bodyPr>
          <a:lstStyle/>
          <a:p>
            <a:pPr algn="ctr"/>
            <a:r>
              <a:rPr lang="en-US" dirty="0"/>
              <a:t>Early Kirk’s appearing in North Carolina</a:t>
            </a:r>
          </a:p>
          <a:p>
            <a:pPr algn="ctr"/>
            <a:r>
              <a:rPr lang="en-US" dirty="0"/>
              <a:t>1697 - 1758</a:t>
            </a:r>
          </a:p>
        </p:txBody>
      </p:sp>
      <p:sp>
        <p:nvSpPr>
          <p:cNvPr id="2051" name="TextBox 10"/>
          <p:cNvSpPr txBox="1">
            <a:spLocks noChangeArrowheads="1"/>
          </p:cNvSpPr>
          <p:nvPr/>
        </p:nvSpPr>
        <p:spPr bwMode="auto">
          <a:xfrm>
            <a:off x="1066800" y="930275"/>
            <a:ext cx="7429500" cy="1384300"/>
          </a:xfrm>
          <a:prstGeom prst="rect">
            <a:avLst/>
          </a:prstGeom>
          <a:noFill/>
          <a:ln w="9525">
            <a:noFill/>
            <a:miter lim="800000"/>
            <a:headEnd/>
            <a:tailEnd/>
          </a:ln>
        </p:spPr>
        <p:txBody>
          <a:bodyPr wrap="square">
            <a:spAutoFit/>
          </a:bodyPr>
          <a:lstStyle/>
          <a:p>
            <a:r>
              <a:rPr lang="en-US" sz="1400" dirty="0">
                <a:solidFill>
                  <a:srgbClr val="00B050"/>
                </a:solidFill>
              </a:rPr>
              <a:t>1697</a:t>
            </a:r>
            <a:r>
              <a:rPr lang="en-US" sz="1400" dirty="0"/>
              <a:t> – Kirk, </a:t>
            </a:r>
            <a:r>
              <a:rPr lang="en-US" sz="1400" dirty="0" err="1"/>
              <a:t>Obediah</a:t>
            </a:r>
            <a:r>
              <a:rPr lang="en-US" sz="1400" dirty="0"/>
              <a:t> of Stanly County Albemarle Township</a:t>
            </a:r>
          </a:p>
          <a:p>
            <a:r>
              <a:rPr lang="en-US" sz="1400" dirty="0">
                <a:solidFill>
                  <a:srgbClr val="FFC000"/>
                </a:solidFill>
              </a:rPr>
              <a:t>1713</a:t>
            </a:r>
            <a:r>
              <a:rPr lang="en-US" sz="1400" dirty="0"/>
              <a:t> – Kirk, William of Craven County</a:t>
            </a:r>
          </a:p>
          <a:p>
            <a:r>
              <a:rPr lang="en-US" sz="1400" dirty="0">
                <a:solidFill>
                  <a:srgbClr val="00B0F0"/>
                </a:solidFill>
              </a:rPr>
              <a:t>1716</a:t>
            </a:r>
            <a:r>
              <a:rPr lang="en-US" sz="1400" dirty="0"/>
              <a:t> – Kirk, Thomas of Chowan County</a:t>
            </a:r>
          </a:p>
          <a:p>
            <a:r>
              <a:rPr lang="en-US" sz="1400" dirty="0">
                <a:solidFill>
                  <a:srgbClr val="FF0000"/>
                </a:solidFill>
              </a:rPr>
              <a:t>1755</a:t>
            </a:r>
            <a:r>
              <a:rPr lang="en-US" sz="1400" dirty="0"/>
              <a:t> – Kirk, Joseph of Granville County (then to Orange and Chatham in1763)</a:t>
            </a:r>
          </a:p>
          <a:p>
            <a:r>
              <a:rPr lang="en-US" sz="1400" dirty="0">
                <a:solidFill>
                  <a:srgbClr val="FF0000"/>
                </a:solidFill>
              </a:rPr>
              <a:t>1758</a:t>
            </a:r>
            <a:r>
              <a:rPr lang="en-US" sz="1400" dirty="0"/>
              <a:t> – Kirk, George of Granville County (then to Chatham in 1768)</a:t>
            </a:r>
          </a:p>
          <a:p>
            <a:endParaRPr lang="en-US" sz="1400" dirty="0"/>
          </a:p>
        </p:txBody>
      </p:sp>
      <p:sp>
        <p:nvSpPr>
          <p:cNvPr id="24" name="Oval 23"/>
          <p:cNvSpPr/>
          <p:nvPr/>
        </p:nvSpPr>
        <p:spPr>
          <a:xfrm>
            <a:off x="3352800" y="2590800"/>
            <a:ext cx="457200" cy="4572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733800" y="2895600"/>
            <a:ext cx="457200" cy="4572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Arrow Connector 25"/>
          <p:cNvCxnSpPr>
            <a:endCxn id="24" idx="3"/>
          </p:cNvCxnSpPr>
          <p:nvPr/>
        </p:nvCxnSpPr>
        <p:spPr>
          <a:xfrm>
            <a:off x="3136900" y="2895600"/>
            <a:ext cx="282575" cy="8572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57" name="TextBox 27"/>
          <p:cNvSpPr txBox="1">
            <a:spLocks noChangeArrowheads="1"/>
          </p:cNvSpPr>
          <p:nvPr/>
        </p:nvSpPr>
        <p:spPr bwMode="auto">
          <a:xfrm>
            <a:off x="6394450" y="4724400"/>
            <a:ext cx="2825750" cy="584200"/>
          </a:xfrm>
          <a:prstGeom prst="rect">
            <a:avLst/>
          </a:prstGeom>
          <a:noFill/>
          <a:ln w="9525">
            <a:noFill/>
            <a:miter lim="800000"/>
            <a:headEnd/>
            <a:tailEnd/>
          </a:ln>
        </p:spPr>
        <p:txBody>
          <a:bodyPr wrap="none">
            <a:spAutoFit/>
          </a:bodyPr>
          <a:lstStyle/>
          <a:p>
            <a:r>
              <a:rPr lang="en-US" sz="3200"/>
              <a:t>North Carolina</a:t>
            </a:r>
          </a:p>
        </p:txBody>
      </p:sp>
      <p:sp>
        <p:nvSpPr>
          <p:cNvPr id="20" name="TextBox 19"/>
          <p:cNvSpPr txBox="1"/>
          <p:nvPr/>
        </p:nvSpPr>
        <p:spPr>
          <a:xfrm>
            <a:off x="6705600" y="2362200"/>
            <a:ext cx="2057400" cy="830997"/>
          </a:xfrm>
          <a:prstGeom prst="rect">
            <a:avLst/>
          </a:prstGeom>
          <a:noFill/>
        </p:spPr>
        <p:txBody>
          <a:bodyPr wrap="square" rtlCol="0">
            <a:spAutoFit/>
          </a:bodyPr>
          <a:lstStyle/>
          <a:p>
            <a:r>
              <a:rPr lang="en-US" sz="1200" b="1" dirty="0" smtClean="0">
                <a:solidFill>
                  <a:srgbClr val="00B0F0"/>
                </a:solidFill>
              </a:rPr>
              <a:t>1714, Sep 4</a:t>
            </a:r>
            <a:r>
              <a:rPr lang="en-US" sz="1200" b="1" baseline="30000" dirty="0" smtClean="0">
                <a:solidFill>
                  <a:srgbClr val="00B0F0"/>
                </a:solidFill>
              </a:rPr>
              <a:t>th</a:t>
            </a:r>
            <a:endParaRPr lang="en-US" sz="1200" b="1" baseline="30000" dirty="0" smtClean="0">
              <a:solidFill>
                <a:srgbClr val="00B0F0"/>
              </a:solidFill>
            </a:endParaRPr>
          </a:p>
          <a:p>
            <a:r>
              <a:rPr lang="en-US" sz="1200" dirty="0" smtClean="0"/>
              <a:t>Pasquotank Precinct  Stephen Scott 230 acres joining Thomas Kirk.</a:t>
            </a:r>
          </a:p>
        </p:txBody>
      </p:sp>
      <p:cxnSp>
        <p:nvCxnSpPr>
          <p:cNvPr id="31" name="Straight Arrow Connector 30"/>
          <p:cNvCxnSpPr/>
          <p:nvPr/>
        </p:nvCxnSpPr>
        <p:spPr>
          <a:xfrm rot="10800000" flipV="1">
            <a:off x="5715000" y="2727960"/>
            <a:ext cx="914400" cy="91440"/>
          </a:xfrm>
          <a:prstGeom prst="straightConnector1">
            <a:avLst/>
          </a:prstGeom>
          <a:ln w="127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32" name="TextBox 31"/>
          <p:cNvSpPr txBox="1"/>
          <p:nvPr/>
        </p:nvSpPr>
        <p:spPr>
          <a:xfrm>
            <a:off x="6705600" y="3352800"/>
            <a:ext cx="2057400" cy="1015663"/>
          </a:xfrm>
          <a:prstGeom prst="rect">
            <a:avLst/>
          </a:prstGeom>
          <a:noFill/>
        </p:spPr>
        <p:txBody>
          <a:bodyPr wrap="square" rtlCol="0">
            <a:spAutoFit/>
          </a:bodyPr>
          <a:lstStyle/>
          <a:p>
            <a:r>
              <a:rPr lang="en-US" sz="1200" b="1" dirty="0" smtClean="0">
                <a:solidFill>
                  <a:srgbClr val="00B0F0"/>
                </a:solidFill>
              </a:rPr>
              <a:t>1716, Oct </a:t>
            </a:r>
            <a:r>
              <a:rPr lang="en-US" sz="1200" b="1" dirty="0" smtClean="0">
                <a:solidFill>
                  <a:srgbClr val="00B0F0"/>
                </a:solidFill>
              </a:rPr>
              <a:t>9</a:t>
            </a:r>
            <a:r>
              <a:rPr lang="en-US" sz="1200" b="1" baseline="30000" dirty="0" smtClean="0">
                <a:solidFill>
                  <a:srgbClr val="00B0F0"/>
                </a:solidFill>
              </a:rPr>
              <a:t>th</a:t>
            </a:r>
            <a:endParaRPr lang="en-US" sz="1200" b="1" baseline="30000" dirty="0" smtClean="0">
              <a:solidFill>
                <a:srgbClr val="00B0F0"/>
              </a:solidFill>
            </a:endParaRPr>
          </a:p>
          <a:p>
            <a:r>
              <a:rPr lang="en-US" sz="1200" dirty="0" err="1" smtClean="0"/>
              <a:t>Chicconamack</a:t>
            </a:r>
            <a:r>
              <a:rPr lang="en-US" sz="1200" dirty="0" smtClean="0"/>
              <a:t> Sandy Banks John </a:t>
            </a:r>
            <a:r>
              <a:rPr lang="en-US" sz="1200" dirty="0" err="1" smtClean="0"/>
              <a:t>Kerk</a:t>
            </a:r>
            <a:r>
              <a:rPr lang="en-US" sz="1200" dirty="0" smtClean="0"/>
              <a:t> 184 acres joining William Land and a Marsh.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7"/>
          <p:cNvSpPr txBox="1">
            <a:spLocks noChangeArrowheads="1"/>
          </p:cNvSpPr>
          <p:nvPr/>
        </p:nvSpPr>
        <p:spPr bwMode="auto">
          <a:xfrm>
            <a:off x="228600" y="228600"/>
            <a:ext cx="3919538" cy="584200"/>
          </a:xfrm>
          <a:prstGeom prst="rect">
            <a:avLst/>
          </a:prstGeom>
          <a:noFill/>
          <a:ln w="9525">
            <a:noFill/>
            <a:miter lim="800000"/>
            <a:headEnd/>
            <a:tailEnd/>
          </a:ln>
        </p:spPr>
        <p:txBody>
          <a:bodyPr wrap="none">
            <a:spAutoFit/>
          </a:bodyPr>
          <a:lstStyle/>
          <a:p>
            <a:r>
              <a:rPr lang="en-US" sz="3200"/>
              <a:t>South Carolina 1790</a:t>
            </a:r>
          </a:p>
        </p:txBody>
      </p:sp>
      <p:sp>
        <p:nvSpPr>
          <p:cNvPr id="11267" name="TextBox 9"/>
          <p:cNvSpPr txBox="1">
            <a:spLocks noChangeArrowheads="1"/>
          </p:cNvSpPr>
          <p:nvPr/>
        </p:nvSpPr>
        <p:spPr bwMode="auto">
          <a:xfrm>
            <a:off x="76200" y="1563688"/>
            <a:ext cx="4495800" cy="646112"/>
          </a:xfrm>
          <a:prstGeom prst="rect">
            <a:avLst/>
          </a:prstGeom>
          <a:solidFill>
            <a:schemeClr val="bg1"/>
          </a:solidFill>
          <a:ln w="9525">
            <a:noFill/>
            <a:miter lim="800000"/>
            <a:headEnd/>
            <a:tailEnd/>
          </a:ln>
        </p:spPr>
        <p:txBody>
          <a:bodyPr>
            <a:spAutoFit/>
          </a:bodyPr>
          <a:lstStyle/>
          <a:p>
            <a:r>
              <a:rPr lang="en-US">
                <a:solidFill>
                  <a:srgbClr val="FF0000"/>
                </a:solidFill>
                <a:latin typeface="Calibri" pitchFamily="34" charset="0"/>
              </a:rPr>
              <a:t>1790</a:t>
            </a:r>
            <a:r>
              <a:rPr lang="en-US">
                <a:latin typeface="Calibri" pitchFamily="34" charset="0"/>
              </a:rPr>
              <a:t> – Stephen Kirk appears in Census for York County, S.C.</a:t>
            </a:r>
          </a:p>
        </p:txBody>
      </p:sp>
      <p:pic>
        <p:nvPicPr>
          <p:cNvPr id="11268" name="Picture 3"/>
          <p:cNvPicPr>
            <a:picLocks noChangeAspect="1" noChangeArrowheads="1"/>
          </p:cNvPicPr>
          <p:nvPr/>
        </p:nvPicPr>
        <p:blipFill>
          <a:blip r:embed="rId2"/>
          <a:srcRect/>
          <a:stretch>
            <a:fillRect/>
          </a:stretch>
        </p:blipFill>
        <p:spPr bwMode="auto">
          <a:xfrm>
            <a:off x="4278313" y="304800"/>
            <a:ext cx="4865687" cy="3754438"/>
          </a:xfrm>
          <a:prstGeom prst="rect">
            <a:avLst/>
          </a:prstGeom>
          <a:noFill/>
          <a:ln w="9525">
            <a:noFill/>
            <a:miter lim="800000"/>
            <a:headEnd/>
            <a:tailEnd/>
          </a:ln>
        </p:spPr>
      </p:pic>
      <p:sp>
        <p:nvSpPr>
          <p:cNvPr id="5" name="Freeform 4"/>
          <p:cNvSpPr/>
          <p:nvPr/>
        </p:nvSpPr>
        <p:spPr>
          <a:xfrm>
            <a:off x="5849938" y="733425"/>
            <a:ext cx="404812" cy="514350"/>
          </a:xfrm>
          <a:custGeom>
            <a:avLst/>
            <a:gdLst>
              <a:gd name="connsiteX0" fmla="*/ 0 w 404813"/>
              <a:gd name="connsiteY0" fmla="*/ 338138 h 514350"/>
              <a:gd name="connsiteX1" fmla="*/ 66675 w 404813"/>
              <a:gd name="connsiteY1" fmla="*/ 85725 h 514350"/>
              <a:gd name="connsiteX2" fmla="*/ 128588 w 404813"/>
              <a:gd name="connsiteY2" fmla="*/ 0 h 514350"/>
              <a:gd name="connsiteX3" fmla="*/ 185738 w 404813"/>
              <a:gd name="connsiteY3" fmla="*/ 4763 h 514350"/>
              <a:gd name="connsiteX4" fmla="*/ 209550 w 404813"/>
              <a:gd name="connsiteY4" fmla="*/ 42863 h 514350"/>
              <a:gd name="connsiteX5" fmla="*/ 238125 w 404813"/>
              <a:gd name="connsiteY5" fmla="*/ 28575 h 514350"/>
              <a:gd name="connsiteX6" fmla="*/ 290513 w 404813"/>
              <a:gd name="connsiteY6" fmla="*/ 42863 h 514350"/>
              <a:gd name="connsiteX7" fmla="*/ 304800 w 404813"/>
              <a:gd name="connsiteY7" fmla="*/ 28575 h 514350"/>
              <a:gd name="connsiteX8" fmla="*/ 371475 w 404813"/>
              <a:gd name="connsiteY8" fmla="*/ 66675 h 514350"/>
              <a:gd name="connsiteX9" fmla="*/ 352425 w 404813"/>
              <a:gd name="connsiteY9" fmla="*/ 104775 h 514350"/>
              <a:gd name="connsiteX10" fmla="*/ 376238 w 404813"/>
              <a:gd name="connsiteY10" fmla="*/ 152400 h 514350"/>
              <a:gd name="connsiteX11" fmla="*/ 338138 w 404813"/>
              <a:gd name="connsiteY11" fmla="*/ 195263 h 514350"/>
              <a:gd name="connsiteX12" fmla="*/ 357188 w 404813"/>
              <a:gd name="connsiteY12" fmla="*/ 219075 h 514350"/>
              <a:gd name="connsiteX13" fmla="*/ 371475 w 404813"/>
              <a:gd name="connsiteY13" fmla="*/ 271463 h 514350"/>
              <a:gd name="connsiteX14" fmla="*/ 404813 w 404813"/>
              <a:gd name="connsiteY14" fmla="*/ 314325 h 514350"/>
              <a:gd name="connsiteX15" fmla="*/ 385763 w 404813"/>
              <a:gd name="connsiteY15" fmla="*/ 376238 h 514350"/>
              <a:gd name="connsiteX16" fmla="*/ 390525 w 404813"/>
              <a:gd name="connsiteY16" fmla="*/ 457200 h 514350"/>
              <a:gd name="connsiteX17" fmla="*/ 342900 w 404813"/>
              <a:gd name="connsiteY17" fmla="*/ 457200 h 514350"/>
              <a:gd name="connsiteX18" fmla="*/ 290513 w 404813"/>
              <a:gd name="connsiteY18" fmla="*/ 514350 h 514350"/>
              <a:gd name="connsiteX19" fmla="*/ 266700 w 404813"/>
              <a:gd name="connsiteY19" fmla="*/ 481013 h 514350"/>
              <a:gd name="connsiteX20" fmla="*/ 152400 w 404813"/>
              <a:gd name="connsiteY20" fmla="*/ 385763 h 514350"/>
              <a:gd name="connsiteX21" fmla="*/ 95250 w 404813"/>
              <a:gd name="connsiteY21" fmla="*/ 385763 h 514350"/>
              <a:gd name="connsiteX22" fmla="*/ 47625 w 404813"/>
              <a:gd name="connsiteY22" fmla="*/ 366713 h 514350"/>
              <a:gd name="connsiteX23" fmla="*/ 0 w 404813"/>
              <a:gd name="connsiteY23" fmla="*/ 338138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4813" h="514350">
                <a:moveTo>
                  <a:pt x="0" y="338138"/>
                </a:moveTo>
                <a:lnTo>
                  <a:pt x="66675" y="85725"/>
                </a:lnTo>
                <a:lnTo>
                  <a:pt x="128588" y="0"/>
                </a:lnTo>
                <a:lnTo>
                  <a:pt x="185738" y="4763"/>
                </a:lnTo>
                <a:lnTo>
                  <a:pt x="209550" y="42863"/>
                </a:lnTo>
                <a:lnTo>
                  <a:pt x="238125" y="28575"/>
                </a:lnTo>
                <a:lnTo>
                  <a:pt x="290513" y="42863"/>
                </a:lnTo>
                <a:lnTo>
                  <a:pt x="304800" y="28575"/>
                </a:lnTo>
                <a:lnTo>
                  <a:pt x="371475" y="66675"/>
                </a:lnTo>
                <a:lnTo>
                  <a:pt x="352425" y="104775"/>
                </a:lnTo>
                <a:cubicBezTo>
                  <a:pt x="372387" y="149690"/>
                  <a:pt x="360418" y="136583"/>
                  <a:pt x="376238" y="152400"/>
                </a:cubicBezTo>
                <a:lnTo>
                  <a:pt x="338138" y="195263"/>
                </a:lnTo>
                <a:lnTo>
                  <a:pt x="357188" y="219075"/>
                </a:lnTo>
                <a:lnTo>
                  <a:pt x="371475" y="271463"/>
                </a:lnTo>
                <a:lnTo>
                  <a:pt x="404813" y="314325"/>
                </a:lnTo>
                <a:lnTo>
                  <a:pt x="385763" y="376238"/>
                </a:lnTo>
                <a:lnTo>
                  <a:pt x="390525" y="457200"/>
                </a:lnTo>
                <a:lnTo>
                  <a:pt x="342900" y="457200"/>
                </a:lnTo>
                <a:cubicBezTo>
                  <a:pt x="289391" y="510710"/>
                  <a:pt x="290513" y="484892"/>
                  <a:pt x="290513" y="514350"/>
                </a:cubicBezTo>
                <a:lnTo>
                  <a:pt x="266700" y="481013"/>
                </a:lnTo>
                <a:lnTo>
                  <a:pt x="152400" y="385763"/>
                </a:lnTo>
                <a:lnTo>
                  <a:pt x="95250" y="385763"/>
                </a:lnTo>
                <a:lnTo>
                  <a:pt x="47625" y="366713"/>
                </a:lnTo>
                <a:lnTo>
                  <a:pt x="0" y="338138"/>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6188075" y="828675"/>
            <a:ext cx="571500" cy="314325"/>
          </a:xfrm>
          <a:custGeom>
            <a:avLst/>
            <a:gdLst>
              <a:gd name="connsiteX0" fmla="*/ 28575 w 571500"/>
              <a:gd name="connsiteY0" fmla="*/ 0 h 314325"/>
              <a:gd name="connsiteX1" fmla="*/ 533400 w 571500"/>
              <a:gd name="connsiteY1" fmla="*/ 9525 h 314325"/>
              <a:gd name="connsiteX2" fmla="*/ 552450 w 571500"/>
              <a:gd name="connsiteY2" fmla="*/ 52388 h 314325"/>
              <a:gd name="connsiteX3" fmla="*/ 557212 w 571500"/>
              <a:gd name="connsiteY3" fmla="*/ 95250 h 314325"/>
              <a:gd name="connsiteX4" fmla="*/ 571500 w 571500"/>
              <a:gd name="connsiteY4" fmla="*/ 142875 h 314325"/>
              <a:gd name="connsiteX5" fmla="*/ 552450 w 571500"/>
              <a:gd name="connsiteY5" fmla="*/ 180975 h 314325"/>
              <a:gd name="connsiteX6" fmla="*/ 547687 w 571500"/>
              <a:gd name="connsiteY6" fmla="*/ 223838 h 314325"/>
              <a:gd name="connsiteX7" fmla="*/ 561975 w 571500"/>
              <a:gd name="connsiteY7" fmla="*/ 295275 h 314325"/>
              <a:gd name="connsiteX8" fmla="*/ 561975 w 571500"/>
              <a:gd name="connsiteY8" fmla="*/ 314325 h 314325"/>
              <a:gd name="connsiteX9" fmla="*/ 52387 w 571500"/>
              <a:gd name="connsiteY9" fmla="*/ 280988 h 314325"/>
              <a:gd name="connsiteX10" fmla="*/ 76200 w 571500"/>
              <a:gd name="connsiteY10" fmla="*/ 223838 h 314325"/>
              <a:gd name="connsiteX11" fmla="*/ 33337 w 571500"/>
              <a:gd name="connsiteY11" fmla="*/ 180975 h 314325"/>
              <a:gd name="connsiteX12" fmla="*/ 28575 w 571500"/>
              <a:gd name="connsiteY12" fmla="*/ 119063 h 314325"/>
              <a:gd name="connsiteX13" fmla="*/ 0 w 571500"/>
              <a:gd name="connsiteY13" fmla="*/ 100013 h 314325"/>
              <a:gd name="connsiteX14" fmla="*/ 47625 w 571500"/>
              <a:gd name="connsiteY14" fmla="*/ 61913 h 314325"/>
              <a:gd name="connsiteX15" fmla="*/ 28575 w 571500"/>
              <a:gd name="connsiteY15" fmla="*/ 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500" h="314325">
                <a:moveTo>
                  <a:pt x="28575" y="0"/>
                </a:moveTo>
                <a:lnTo>
                  <a:pt x="533400" y="9525"/>
                </a:lnTo>
                <a:cubicBezTo>
                  <a:pt x="553160" y="49045"/>
                  <a:pt x="552450" y="33426"/>
                  <a:pt x="552450" y="52388"/>
                </a:cubicBezTo>
                <a:lnTo>
                  <a:pt x="557212" y="95250"/>
                </a:lnTo>
                <a:lnTo>
                  <a:pt x="571500" y="142875"/>
                </a:lnTo>
                <a:lnTo>
                  <a:pt x="552450" y="180975"/>
                </a:lnTo>
                <a:lnTo>
                  <a:pt x="547687" y="223838"/>
                </a:lnTo>
                <a:lnTo>
                  <a:pt x="561975" y="295275"/>
                </a:lnTo>
                <a:lnTo>
                  <a:pt x="561975" y="314325"/>
                </a:lnTo>
                <a:lnTo>
                  <a:pt x="52387" y="280988"/>
                </a:lnTo>
                <a:lnTo>
                  <a:pt x="76200" y="223838"/>
                </a:lnTo>
                <a:lnTo>
                  <a:pt x="33337" y="180975"/>
                </a:lnTo>
                <a:lnTo>
                  <a:pt x="28575" y="119063"/>
                </a:lnTo>
                <a:lnTo>
                  <a:pt x="0" y="100013"/>
                </a:lnTo>
                <a:lnTo>
                  <a:pt x="47625" y="61913"/>
                </a:lnTo>
                <a:lnTo>
                  <a:pt x="28575"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6183313" y="447675"/>
            <a:ext cx="571500" cy="381000"/>
          </a:xfrm>
          <a:custGeom>
            <a:avLst/>
            <a:gdLst>
              <a:gd name="connsiteX0" fmla="*/ 19050 w 571500"/>
              <a:gd name="connsiteY0" fmla="*/ 381000 h 381000"/>
              <a:gd name="connsiteX1" fmla="*/ 19050 w 571500"/>
              <a:gd name="connsiteY1" fmla="*/ 328613 h 381000"/>
              <a:gd name="connsiteX2" fmla="*/ 14288 w 571500"/>
              <a:gd name="connsiteY2" fmla="*/ 285750 h 381000"/>
              <a:gd name="connsiteX3" fmla="*/ 14288 w 571500"/>
              <a:gd name="connsiteY3" fmla="*/ 261938 h 381000"/>
              <a:gd name="connsiteX4" fmla="*/ 0 w 571500"/>
              <a:gd name="connsiteY4" fmla="*/ 228600 h 381000"/>
              <a:gd name="connsiteX5" fmla="*/ 0 w 571500"/>
              <a:gd name="connsiteY5" fmla="*/ 209550 h 381000"/>
              <a:gd name="connsiteX6" fmla="*/ 14288 w 571500"/>
              <a:gd name="connsiteY6" fmla="*/ 142875 h 381000"/>
              <a:gd name="connsiteX7" fmla="*/ 80963 w 571500"/>
              <a:gd name="connsiteY7" fmla="*/ 138113 h 381000"/>
              <a:gd name="connsiteX8" fmla="*/ 90488 w 571500"/>
              <a:gd name="connsiteY8" fmla="*/ 33338 h 381000"/>
              <a:gd name="connsiteX9" fmla="*/ 119063 w 571500"/>
              <a:gd name="connsiteY9" fmla="*/ 0 h 381000"/>
              <a:gd name="connsiteX10" fmla="*/ 404813 w 571500"/>
              <a:gd name="connsiteY10" fmla="*/ 28575 h 381000"/>
              <a:gd name="connsiteX11" fmla="*/ 414338 w 571500"/>
              <a:gd name="connsiteY11" fmla="*/ 66675 h 381000"/>
              <a:gd name="connsiteX12" fmla="*/ 395288 w 571500"/>
              <a:gd name="connsiteY12" fmla="*/ 90488 h 381000"/>
              <a:gd name="connsiteX13" fmla="*/ 390525 w 571500"/>
              <a:gd name="connsiteY13" fmla="*/ 123825 h 381000"/>
              <a:gd name="connsiteX14" fmla="*/ 414338 w 571500"/>
              <a:gd name="connsiteY14" fmla="*/ 138113 h 381000"/>
              <a:gd name="connsiteX15" fmla="*/ 509588 w 571500"/>
              <a:gd name="connsiteY15" fmla="*/ 71438 h 381000"/>
              <a:gd name="connsiteX16" fmla="*/ 547688 w 571500"/>
              <a:gd name="connsiteY16" fmla="*/ 114300 h 381000"/>
              <a:gd name="connsiteX17" fmla="*/ 538163 w 571500"/>
              <a:gd name="connsiteY17" fmla="*/ 166688 h 381000"/>
              <a:gd name="connsiteX18" fmla="*/ 571500 w 571500"/>
              <a:gd name="connsiteY18" fmla="*/ 261938 h 381000"/>
              <a:gd name="connsiteX19" fmla="*/ 552450 w 571500"/>
              <a:gd name="connsiteY19" fmla="*/ 333375 h 381000"/>
              <a:gd name="connsiteX20" fmla="*/ 571500 w 571500"/>
              <a:gd name="connsiteY20" fmla="*/ 357188 h 381000"/>
              <a:gd name="connsiteX21" fmla="*/ 552450 w 571500"/>
              <a:gd name="connsiteY21" fmla="*/ 381000 h 381000"/>
              <a:gd name="connsiteX22" fmla="*/ 19050 w 571500"/>
              <a:gd name="connsiteY22"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500" h="381000">
                <a:moveTo>
                  <a:pt x="19050" y="381000"/>
                </a:moveTo>
                <a:lnTo>
                  <a:pt x="19050" y="328613"/>
                </a:lnTo>
                <a:lnTo>
                  <a:pt x="14288" y="285750"/>
                </a:lnTo>
                <a:lnTo>
                  <a:pt x="14288" y="261938"/>
                </a:lnTo>
                <a:lnTo>
                  <a:pt x="0" y="228600"/>
                </a:lnTo>
                <a:lnTo>
                  <a:pt x="0" y="209550"/>
                </a:lnTo>
                <a:lnTo>
                  <a:pt x="14288" y="142875"/>
                </a:lnTo>
                <a:lnTo>
                  <a:pt x="80963" y="138113"/>
                </a:lnTo>
                <a:lnTo>
                  <a:pt x="90488" y="33338"/>
                </a:lnTo>
                <a:lnTo>
                  <a:pt x="119063" y="0"/>
                </a:lnTo>
                <a:lnTo>
                  <a:pt x="404813" y="28575"/>
                </a:lnTo>
                <a:lnTo>
                  <a:pt x="414338" y="66675"/>
                </a:lnTo>
                <a:lnTo>
                  <a:pt x="395288" y="90488"/>
                </a:lnTo>
                <a:lnTo>
                  <a:pt x="390525" y="123825"/>
                </a:lnTo>
                <a:lnTo>
                  <a:pt x="414338" y="138113"/>
                </a:lnTo>
                <a:lnTo>
                  <a:pt x="509588" y="71438"/>
                </a:lnTo>
                <a:lnTo>
                  <a:pt x="547688" y="114300"/>
                </a:lnTo>
                <a:lnTo>
                  <a:pt x="538163" y="166688"/>
                </a:lnTo>
                <a:lnTo>
                  <a:pt x="571500" y="261938"/>
                </a:lnTo>
                <a:lnTo>
                  <a:pt x="552450" y="333375"/>
                </a:lnTo>
                <a:lnTo>
                  <a:pt x="571500" y="357188"/>
                </a:lnTo>
                <a:lnTo>
                  <a:pt x="552450" y="381000"/>
                </a:lnTo>
                <a:lnTo>
                  <a:pt x="19050" y="3810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a:endCxn id="7" idx="4"/>
          </p:cNvCxnSpPr>
          <p:nvPr/>
        </p:nvCxnSpPr>
        <p:spPr>
          <a:xfrm flipV="1">
            <a:off x="4267200" y="676275"/>
            <a:ext cx="1916113" cy="11525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3" name="TextBox 12"/>
          <p:cNvSpPr txBox="1">
            <a:spLocks noChangeArrowheads="1"/>
          </p:cNvSpPr>
          <p:nvPr/>
        </p:nvSpPr>
        <p:spPr bwMode="auto">
          <a:xfrm>
            <a:off x="76200" y="2249488"/>
            <a:ext cx="4495800" cy="646112"/>
          </a:xfrm>
          <a:prstGeom prst="rect">
            <a:avLst/>
          </a:prstGeom>
          <a:solidFill>
            <a:schemeClr val="bg1"/>
          </a:solidFill>
          <a:ln w="9525">
            <a:noFill/>
            <a:miter lim="800000"/>
            <a:headEnd/>
            <a:tailEnd/>
          </a:ln>
        </p:spPr>
        <p:txBody>
          <a:bodyPr>
            <a:spAutoFit/>
          </a:bodyPr>
          <a:lstStyle/>
          <a:p>
            <a:r>
              <a:rPr lang="en-US">
                <a:solidFill>
                  <a:srgbClr val="FF0000"/>
                </a:solidFill>
                <a:latin typeface="Calibri" pitchFamily="34" charset="0"/>
              </a:rPr>
              <a:t>1798</a:t>
            </a:r>
            <a:r>
              <a:rPr lang="en-US">
                <a:latin typeface="Calibri" pitchFamily="34" charset="0"/>
              </a:rPr>
              <a:t> – Stephen Kirk appears in Census for Chester County, S.C.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Georgia Counties 1793 duplicate.gif"/>
          <p:cNvPicPr>
            <a:picLocks noChangeAspect="1"/>
          </p:cNvPicPr>
          <p:nvPr/>
        </p:nvPicPr>
        <p:blipFill>
          <a:blip r:embed="rId2"/>
          <a:srcRect/>
          <a:stretch>
            <a:fillRect/>
          </a:stretch>
        </p:blipFill>
        <p:spPr bwMode="auto">
          <a:xfrm>
            <a:off x="2652713" y="1243013"/>
            <a:ext cx="3838575" cy="4371975"/>
          </a:xfrm>
          <a:prstGeom prst="rect">
            <a:avLst/>
          </a:prstGeom>
          <a:noFill/>
          <a:ln w="9525">
            <a:noFill/>
            <a:miter lim="800000"/>
            <a:headEnd/>
            <a:tailEnd/>
          </a:ln>
        </p:spPr>
      </p:pic>
      <p:sp>
        <p:nvSpPr>
          <p:cNvPr id="12291" name="TextBox 4"/>
          <p:cNvSpPr txBox="1">
            <a:spLocks noChangeArrowheads="1"/>
          </p:cNvSpPr>
          <p:nvPr/>
        </p:nvSpPr>
        <p:spPr bwMode="auto">
          <a:xfrm>
            <a:off x="381000" y="304800"/>
            <a:ext cx="2665413" cy="584200"/>
          </a:xfrm>
          <a:prstGeom prst="rect">
            <a:avLst/>
          </a:prstGeom>
          <a:noFill/>
          <a:ln w="9525">
            <a:noFill/>
            <a:miter lim="800000"/>
            <a:headEnd/>
            <a:tailEnd/>
          </a:ln>
        </p:spPr>
        <p:txBody>
          <a:bodyPr wrap="none">
            <a:spAutoFit/>
          </a:bodyPr>
          <a:lstStyle/>
          <a:p>
            <a:r>
              <a:rPr lang="en-US" sz="3200"/>
              <a:t>Georgia 1793</a:t>
            </a:r>
          </a:p>
        </p:txBody>
      </p:sp>
      <p:sp>
        <p:nvSpPr>
          <p:cNvPr id="6" name="Oval 5"/>
          <p:cNvSpPr/>
          <p:nvPr/>
        </p:nvSpPr>
        <p:spPr>
          <a:xfrm>
            <a:off x="4572000" y="26670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105400" y="2286000"/>
            <a:ext cx="3810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4572000" y="26670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5" name="TextBox 13"/>
          <p:cNvSpPr txBox="1">
            <a:spLocks noChangeArrowheads="1"/>
          </p:cNvSpPr>
          <p:nvPr/>
        </p:nvSpPr>
        <p:spPr bwMode="auto">
          <a:xfrm>
            <a:off x="442913" y="954088"/>
            <a:ext cx="2300287" cy="646112"/>
          </a:xfrm>
          <a:prstGeom prst="rect">
            <a:avLst/>
          </a:prstGeom>
          <a:noFill/>
          <a:ln w="9525">
            <a:noFill/>
            <a:miter lim="800000"/>
            <a:headEnd/>
            <a:tailEnd/>
          </a:ln>
        </p:spPr>
        <p:txBody>
          <a:bodyPr wrap="none">
            <a:spAutoFit/>
          </a:bodyPr>
          <a:lstStyle/>
          <a:p>
            <a:r>
              <a:rPr lang="en-US">
                <a:solidFill>
                  <a:srgbClr val="FF0000"/>
                </a:solidFill>
              </a:rPr>
              <a:t>Original Grant Dated</a:t>
            </a:r>
          </a:p>
          <a:p>
            <a:r>
              <a:rPr lang="en-US">
                <a:solidFill>
                  <a:srgbClr val="FF0000"/>
                </a:solidFill>
              </a:rPr>
              <a:t>5 October 1785</a:t>
            </a:r>
          </a:p>
        </p:txBody>
      </p:sp>
      <p:sp>
        <p:nvSpPr>
          <p:cNvPr id="12296" name="TextBox 17"/>
          <p:cNvSpPr txBox="1">
            <a:spLocks noChangeArrowheads="1"/>
          </p:cNvSpPr>
          <p:nvPr/>
        </p:nvSpPr>
        <p:spPr bwMode="auto">
          <a:xfrm>
            <a:off x="609600" y="1981200"/>
            <a:ext cx="1778000" cy="1384300"/>
          </a:xfrm>
          <a:prstGeom prst="rect">
            <a:avLst/>
          </a:prstGeom>
          <a:noFill/>
          <a:ln w="9525">
            <a:noFill/>
            <a:miter lim="800000"/>
            <a:headEnd/>
            <a:tailEnd/>
          </a:ln>
        </p:spPr>
        <p:txBody>
          <a:bodyPr wrap="none">
            <a:spAutoFit/>
          </a:bodyPr>
          <a:lstStyle/>
          <a:p>
            <a:r>
              <a:rPr lang="en-US" sz="1200"/>
              <a:t>Reference Georgia</a:t>
            </a:r>
          </a:p>
          <a:p>
            <a:r>
              <a:rPr lang="en-US" sz="1200"/>
              <a:t>Head-Right and Bounty</a:t>
            </a:r>
          </a:p>
          <a:p>
            <a:r>
              <a:rPr lang="en-US" sz="1200"/>
              <a:t>Grants Act of </a:t>
            </a:r>
          </a:p>
          <a:p>
            <a:r>
              <a:rPr lang="en-US" sz="1200"/>
              <a:t>Jan 23, 1780</a:t>
            </a:r>
          </a:p>
          <a:p>
            <a:r>
              <a:rPr lang="en-US" sz="1200"/>
              <a:t>Feb 17, 1783</a:t>
            </a:r>
          </a:p>
          <a:p>
            <a:r>
              <a:rPr lang="en-US" sz="1200"/>
              <a:t>Feb 25, 1784</a:t>
            </a:r>
          </a:p>
          <a:p>
            <a:r>
              <a:rPr lang="en-US" sz="1200"/>
              <a:t>Feb 22, 1785</a:t>
            </a:r>
          </a:p>
        </p:txBody>
      </p:sp>
      <p:sp>
        <p:nvSpPr>
          <p:cNvPr id="12297" name="Rectangle 18"/>
          <p:cNvSpPr>
            <a:spLocks noChangeArrowheads="1"/>
          </p:cNvSpPr>
          <p:nvPr/>
        </p:nvSpPr>
        <p:spPr bwMode="auto">
          <a:xfrm>
            <a:off x="5181600" y="122238"/>
            <a:ext cx="3581400" cy="1477962"/>
          </a:xfrm>
          <a:prstGeom prst="rect">
            <a:avLst/>
          </a:prstGeom>
          <a:noFill/>
          <a:ln w="9525">
            <a:noFill/>
            <a:miter lim="800000"/>
            <a:headEnd/>
            <a:tailEnd/>
          </a:ln>
        </p:spPr>
        <p:txBody>
          <a:bodyPr>
            <a:spAutoFit/>
          </a:bodyPr>
          <a:lstStyle/>
          <a:p>
            <a:r>
              <a:rPr lang="en-US">
                <a:solidFill>
                  <a:srgbClr val="00B050"/>
                </a:solidFill>
                <a:latin typeface="Calibri" pitchFamily="34" charset="0"/>
              </a:rPr>
              <a:t>1793 </a:t>
            </a:r>
            <a:r>
              <a:rPr lang="en-US">
                <a:latin typeface="Calibri" pitchFamily="34" charset="0"/>
              </a:rPr>
              <a:t>– 20 Feb: Abraham Womack and his wife Martha of Greene County sell to Mansel Womack of Wilkes County 150 acres of land in Wilkes County for 150 pounds.</a:t>
            </a:r>
            <a:endParaRPr lang="en-US"/>
          </a:p>
        </p:txBody>
      </p:sp>
      <p:sp>
        <p:nvSpPr>
          <p:cNvPr id="20" name="Oval 19"/>
          <p:cNvSpPr/>
          <p:nvPr/>
        </p:nvSpPr>
        <p:spPr>
          <a:xfrm>
            <a:off x="4495800" y="2286000"/>
            <a:ext cx="3810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traight Arrow Connector 23"/>
          <p:cNvCxnSpPr>
            <a:endCxn id="20" idx="7"/>
          </p:cNvCxnSpPr>
          <p:nvPr/>
        </p:nvCxnSpPr>
        <p:spPr>
          <a:xfrm rot="5400000">
            <a:off x="4554537" y="1714501"/>
            <a:ext cx="893763" cy="36036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32" name="Picture 5" descr="Georgia County Wilkes map duplicate.jpg"/>
          <p:cNvPicPr>
            <a:picLocks noChangeAspect="1"/>
          </p:cNvPicPr>
          <p:nvPr/>
        </p:nvPicPr>
        <p:blipFill>
          <a:blip r:embed="rId2"/>
          <a:srcRect/>
          <a:stretch>
            <a:fillRect/>
          </a:stretch>
        </p:blipFill>
        <p:spPr bwMode="auto">
          <a:xfrm>
            <a:off x="4419600" y="838200"/>
            <a:ext cx="4572000" cy="5853113"/>
          </a:xfrm>
          <a:prstGeom prst="rect">
            <a:avLst/>
          </a:prstGeom>
          <a:noFill/>
          <a:ln w="9525">
            <a:noFill/>
            <a:miter lim="800000"/>
            <a:headEnd/>
            <a:tailEnd/>
          </a:ln>
        </p:spPr>
      </p:pic>
      <p:sp>
        <p:nvSpPr>
          <p:cNvPr id="13325" name="TextBox 9"/>
          <p:cNvSpPr txBox="1">
            <a:spLocks noChangeArrowheads="1"/>
          </p:cNvSpPr>
          <p:nvPr/>
        </p:nvSpPr>
        <p:spPr bwMode="auto">
          <a:xfrm>
            <a:off x="152400" y="2982913"/>
            <a:ext cx="5029200" cy="369887"/>
          </a:xfrm>
          <a:prstGeom prst="rect">
            <a:avLst/>
          </a:prstGeom>
          <a:solidFill>
            <a:schemeClr val="bg1"/>
          </a:solidFill>
          <a:ln w="9525">
            <a:noFill/>
            <a:miter lim="800000"/>
            <a:headEnd/>
            <a:tailEnd/>
          </a:ln>
        </p:spPr>
        <p:txBody>
          <a:bodyPr wrap="square">
            <a:spAutoFit/>
          </a:bodyPr>
          <a:lstStyle/>
          <a:p>
            <a:r>
              <a:rPr lang="en-US" dirty="0">
                <a:solidFill>
                  <a:srgbClr val="FFC000"/>
                </a:solidFill>
                <a:latin typeface="Calibri" pitchFamily="34" charset="0"/>
              </a:rPr>
              <a:t>1794</a:t>
            </a:r>
            <a:r>
              <a:rPr lang="en-US" dirty="0">
                <a:latin typeface="Calibri" pitchFamily="34" charset="0"/>
              </a:rPr>
              <a:t> – </a:t>
            </a:r>
            <a:r>
              <a:rPr lang="en-US" dirty="0" err="1">
                <a:latin typeface="Calibri" pitchFamily="34" charset="0"/>
              </a:rPr>
              <a:t>Issac</a:t>
            </a:r>
            <a:r>
              <a:rPr lang="en-US" dirty="0">
                <a:latin typeface="Calibri" pitchFamily="34" charset="0"/>
              </a:rPr>
              <a:t> Kirk listed in Hancock County, GA.</a:t>
            </a:r>
          </a:p>
        </p:txBody>
      </p:sp>
      <p:sp>
        <p:nvSpPr>
          <p:cNvPr id="7" name="Oval 6"/>
          <p:cNvSpPr/>
          <p:nvPr/>
        </p:nvSpPr>
        <p:spPr bwMode="auto">
          <a:xfrm>
            <a:off x="5334000" y="5486400"/>
            <a:ext cx="3810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bwMode="auto">
          <a:xfrm>
            <a:off x="6172200" y="51054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4" name="TextBox 4"/>
          <p:cNvSpPr txBox="1">
            <a:spLocks noChangeArrowheads="1"/>
          </p:cNvSpPr>
          <p:nvPr/>
        </p:nvSpPr>
        <p:spPr bwMode="auto">
          <a:xfrm>
            <a:off x="381000" y="304800"/>
            <a:ext cx="4419600" cy="584200"/>
          </a:xfrm>
          <a:prstGeom prst="rect">
            <a:avLst/>
          </a:prstGeom>
          <a:noFill/>
          <a:ln w="9525">
            <a:noFill/>
            <a:miter lim="800000"/>
            <a:headEnd/>
            <a:tailEnd/>
          </a:ln>
        </p:spPr>
        <p:txBody>
          <a:bodyPr wrap="none">
            <a:spAutoFit/>
          </a:bodyPr>
          <a:lstStyle/>
          <a:p>
            <a:r>
              <a:rPr lang="en-US" sz="3200"/>
              <a:t>Georgia1794 tax digest</a:t>
            </a:r>
          </a:p>
        </p:txBody>
      </p:sp>
      <p:sp>
        <p:nvSpPr>
          <p:cNvPr id="13316" name="TextBox 9"/>
          <p:cNvSpPr txBox="1">
            <a:spLocks noChangeArrowheads="1"/>
          </p:cNvSpPr>
          <p:nvPr/>
        </p:nvSpPr>
        <p:spPr bwMode="auto">
          <a:xfrm>
            <a:off x="153988" y="1382713"/>
            <a:ext cx="4951412" cy="369887"/>
          </a:xfrm>
          <a:prstGeom prst="rect">
            <a:avLst/>
          </a:prstGeom>
          <a:solidFill>
            <a:schemeClr val="bg1"/>
          </a:solidFill>
          <a:ln w="9525">
            <a:noFill/>
            <a:miter lim="800000"/>
            <a:headEnd/>
            <a:tailEnd/>
          </a:ln>
        </p:spPr>
        <p:txBody>
          <a:bodyPr wrap="square">
            <a:spAutoFit/>
          </a:bodyPr>
          <a:lstStyle/>
          <a:p>
            <a:r>
              <a:rPr lang="en-US" dirty="0">
                <a:solidFill>
                  <a:srgbClr val="FF0000"/>
                </a:solidFill>
                <a:latin typeface="Calibri" pitchFamily="34" charset="0"/>
              </a:rPr>
              <a:t>1794</a:t>
            </a:r>
            <a:r>
              <a:rPr lang="en-US" dirty="0">
                <a:latin typeface="Calibri" pitchFamily="34" charset="0"/>
              </a:rPr>
              <a:t> – John Kirk listed in Hancock County, GA.</a:t>
            </a:r>
          </a:p>
        </p:txBody>
      </p:sp>
      <p:sp>
        <p:nvSpPr>
          <p:cNvPr id="13317" name="TextBox 9"/>
          <p:cNvSpPr txBox="1">
            <a:spLocks noChangeArrowheads="1"/>
          </p:cNvSpPr>
          <p:nvPr/>
        </p:nvSpPr>
        <p:spPr bwMode="auto">
          <a:xfrm>
            <a:off x="1588" y="4419600"/>
            <a:ext cx="4848225" cy="369888"/>
          </a:xfrm>
          <a:prstGeom prst="rect">
            <a:avLst/>
          </a:prstGeom>
          <a:solidFill>
            <a:schemeClr val="bg1"/>
          </a:solidFill>
          <a:ln w="9525">
            <a:noFill/>
            <a:miter lim="800000"/>
            <a:headEnd/>
            <a:tailEnd/>
          </a:ln>
        </p:spPr>
        <p:txBody>
          <a:bodyPr wrap="none">
            <a:spAutoFit/>
          </a:bodyPr>
          <a:lstStyle/>
          <a:p>
            <a:r>
              <a:rPr lang="en-US">
                <a:solidFill>
                  <a:srgbClr val="00B050"/>
                </a:solidFill>
                <a:latin typeface="Calibri" pitchFamily="34" charset="0"/>
              </a:rPr>
              <a:t>1794</a:t>
            </a:r>
            <a:r>
              <a:rPr lang="en-US">
                <a:latin typeface="Calibri" pitchFamily="34" charset="0"/>
              </a:rPr>
              <a:t> – Stephen Kirk listed in Hancock County, GA.</a:t>
            </a:r>
          </a:p>
        </p:txBody>
      </p:sp>
      <p:sp>
        <p:nvSpPr>
          <p:cNvPr id="13318" name="TextBox 9"/>
          <p:cNvSpPr txBox="1">
            <a:spLocks noChangeArrowheads="1"/>
          </p:cNvSpPr>
          <p:nvPr/>
        </p:nvSpPr>
        <p:spPr bwMode="auto">
          <a:xfrm>
            <a:off x="160338" y="1065213"/>
            <a:ext cx="5097462" cy="369887"/>
          </a:xfrm>
          <a:prstGeom prst="rect">
            <a:avLst/>
          </a:prstGeom>
          <a:solidFill>
            <a:schemeClr val="bg1"/>
          </a:solidFill>
          <a:ln w="9525">
            <a:noFill/>
            <a:miter lim="800000"/>
            <a:headEnd/>
            <a:tailEnd/>
          </a:ln>
        </p:spPr>
        <p:txBody>
          <a:bodyPr wrap="square">
            <a:spAutoFit/>
          </a:bodyPr>
          <a:lstStyle/>
          <a:p>
            <a:r>
              <a:rPr lang="en-US" dirty="0">
                <a:solidFill>
                  <a:srgbClr val="FF0000"/>
                </a:solidFill>
                <a:latin typeface="Calibri" pitchFamily="34" charset="0"/>
              </a:rPr>
              <a:t>1794</a:t>
            </a:r>
            <a:r>
              <a:rPr lang="en-US" dirty="0">
                <a:latin typeface="Calibri" pitchFamily="34" charset="0"/>
              </a:rPr>
              <a:t> – Joseph Kirk listed in Hancock County, GA.</a:t>
            </a:r>
          </a:p>
        </p:txBody>
      </p:sp>
      <p:sp>
        <p:nvSpPr>
          <p:cNvPr id="13319" name="TextBox 9"/>
          <p:cNvSpPr txBox="1">
            <a:spLocks noChangeArrowheads="1"/>
          </p:cNvSpPr>
          <p:nvPr/>
        </p:nvSpPr>
        <p:spPr bwMode="auto">
          <a:xfrm>
            <a:off x="0" y="4760913"/>
            <a:ext cx="5386388" cy="369887"/>
          </a:xfrm>
          <a:prstGeom prst="rect">
            <a:avLst/>
          </a:prstGeom>
          <a:solidFill>
            <a:schemeClr val="bg1"/>
          </a:solidFill>
          <a:ln w="9525">
            <a:noFill/>
            <a:miter lim="800000"/>
            <a:headEnd/>
            <a:tailEnd/>
          </a:ln>
        </p:spPr>
        <p:txBody>
          <a:bodyPr wrap="none">
            <a:spAutoFit/>
          </a:bodyPr>
          <a:lstStyle/>
          <a:p>
            <a:r>
              <a:rPr lang="en-US">
                <a:solidFill>
                  <a:srgbClr val="00B050"/>
                </a:solidFill>
                <a:latin typeface="Calibri" pitchFamily="34" charset="0"/>
              </a:rPr>
              <a:t>1794</a:t>
            </a:r>
            <a:r>
              <a:rPr lang="en-US">
                <a:latin typeface="Calibri" pitchFamily="34" charset="0"/>
              </a:rPr>
              <a:t> – Abraham Womack listed in Hancock County, GA.</a:t>
            </a:r>
          </a:p>
        </p:txBody>
      </p:sp>
      <p:sp>
        <p:nvSpPr>
          <p:cNvPr id="13320" name="TextBox 9"/>
          <p:cNvSpPr txBox="1">
            <a:spLocks noChangeArrowheads="1"/>
          </p:cNvSpPr>
          <p:nvPr/>
        </p:nvSpPr>
        <p:spPr bwMode="auto">
          <a:xfrm>
            <a:off x="762000" y="1676400"/>
            <a:ext cx="3352800" cy="923925"/>
          </a:xfrm>
          <a:prstGeom prst="rect">
            <a:avLst/>
          </a:prstGeom>
          <a:solidFill>
            <a:schemeClr val="bg1"/>
          </a:solidFill>
          <a:ln w="9525">
            <a:noFill/>
            <a:miter lim="800000"/>
            <a:headEnd/>
            <a:tailEnd/>
          </a:ln>
        </p:spPr>
        <p:txBody>
          <a:bodyPr>
            <a:spAutoFit/>
          </a:bodyPr>
          <a:lstStyle/>
          <a:p>
            <a:pPr algn="ctr"/>
            <a:r>
              <a:rPr lang="en-US">
                <a:latin typeface="Calibri" pitchFamily="34" charset="0"/>
              </a:rPr>
              <a:t>Owning Land along the waters of Little Ogeechee River and Williamson Swamp.</a:t>
            </a:r>
          </a:p>
        </p:txBody>
      </p:sp>
      <p:sp>
        <p:nvSpPr>
          <p:cNvPr id="13321" name="TextBox 9"/>
          <p:cNvSpPr txBox="1">
            <a:spLocks noChangeArrowheads="1"/>
          </p:cNvSpPr>
          <p:nvPr/>
        </p:nvSpPr>
        <p:spPr bwMode="auto">
          <a:xfrm>
            <a:off x="914400" y="5476875"/>
            <a:ext cx="3352800" cy="923925"/>
          </a:xfrm>
          <a:prstGeom prst="rect">
            <a:avLst/>
          </a:prstGeom>
          <a:solidFill>
            <a:schemeClr val="bg1"/>
          </a:solidFill>
          <a:ln w="9525">
            <a:noFill/>
            <a:miter lim="800000"/>
            <a:headEnd/>
            <a:tailEnd/>
          </a:ln>
        </p:spPr>
        <p:txBody>
          <a:bodyPr>
            <a:spAutoFit/>
          </a:bodyPr>
          <a:lstStyle/>
          <a:p>
            <a:pPr algn="ctr"/>
            <a:r>
              <a:rPr lang="en-US">
                <a:latin typeface="Calibri" pitchFamily="34" charset="0"/>
              </a:rPr>
              <a:t>Owning Land along the waters of Fort Creek bordering the mouth of Rocky Creek</a:t>
            </a:r>
          </a:p>
        </p:txBody>
      </p:sp>
      <p:cxnSp>
        <p:nvCxnSpPr>
          <p:cNvPr id="17" name="Straight Arrow Connector 16"/>
          <p:cNvCxnSpPr/>
          <p:nvPr/>
        </p:nvCxnSpPr>
        <p:spPr>
          <a:xfrm flipV="1">
            <a:off x="4243388" y="5638800"/>
            <a:ext cx="1122362" cy="32543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8" idx="0"/>
          </p:cNvCxnSpPr>
          <p:nvPr/>
        </p:nvCxnSpPr>
        <p:spPr>
          <a:xfrm rot="16200000" flipH="1">
            <a:off x="3714750" y="2457450"/>
            <a:ext cx="2895600" cy="24003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562600" y="4724400"/>
            <a:ext cx="381000" cy="381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6" name="TextBox 9"/>
          <p:cNvSpPr txBox="1">
            <a:spLocks noChangeArrowheads="1"/>
          </p:cNvSpPr>
          <p:nvPr/>
        </p:nvSpPr>
        <p:spPr bwMode="auto">
          <a:xfrm>
            <a:off x="838200" y="3276600"/>
            <a:ext cx="3352800" cy="646113"/>
          </a:xfrm>
          <a:prstGeom prst="rect">
            <a:avLst/>
          </a:prstGeom>
          <a:solidFill>
            <a:schemeClr val="bg1"/>
          </a:solidFill>
          <a:ln w="9525">
            <a:noFill/>
            <a:miter lim="800000"/>
            <a:headEnd/>
            <a:tailEnd/>
          </a:ln>
        </p:spPr>
        <p:txBody>
          <a:bodyPr>
            <a:spAutoFit/>
          </a:bodyPr>
          <a:lstStyle/>
          <a:p>
            <a:pPr algn="ctr"/>
            <a:r>
              <a:rPr lang="en-US">
                <a:latin typeface="Calibri" pitchFamily="34" charset="0"/>
              </a:rPr>
              <a:t>Purchased 300 acres of land along the waters of Beaverdam.</a:t>
            </a:r>
          </a:p>
        </p:txBody>
      </p:sp>
      <p:cxnSp>
        <p:nvCxnSpPr>
          <p:cNvPr id="24" name="Straight Arrow Connector 23"/>
          <p:cNvCxnSpPr>
            <a:endCxn id="20" idx="1"/>
          </p:cNvCxnSpPr>
          <p:nvPr/>
        </p:nvCxnSpPr>
        <p:spPr>
          <a:xfrm>
            <a:off x="3810000" y="3962400"/>
            <a:ext cx="1808163" cy="817563"/>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8534400" y="3581400"/>
            <a:ext cx="3810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9" name="TextBox 25"/>
          <p:cNvSpPr txBox="1">
            <a:spLocks noChangeArrowheads="1"/>
          </p:cNvSpPr>
          <p:nvPr/>
        </p:nvSpPr>
        <p:spPr bwMode="auto">
          <a:xfrm>
            <a:off x="5892800" y="76200"/>
            <a:ext cx="3251200" cy="1477963"/>
          </a:xfrm>
          <a:prstGeom prst="rect">
            <a:avLst/>
          </a:prstGeom>
          <a:solidFill>
            <a:schemeClr val="bg1"/>
          </a:solidFill>
          <a:ln w="9525">
            <a:noFill/>
            <a:miter lim="800000"/>
            <a:headEnd/>
            <a:tailEnd/>
          </a:ln>
        </p:spPr>
        <p:txBody>
          <a:bodyPr>
            <a:spAutoFit/>
          </a:bodyPr>
          <a:lstStyle/>
          <a:p>
            <a:r>
              <a:rPr lang="en-US">
                <a:solidFill>
                  <a:srgbClr val="0070C0"/>
                </a:solidFill>
                <a:latin typeface="Calibri" pitchFamily="34" charset="0"/>
              </a:rPr>
              <a:t>1790</a:t>
            </a:r>
            <a:r>
              <a:rPr lang="en-US">
                <a:latin typeface="Calibri" pitchFamily="34" charset="0"/>
              </a:rPr>
              <a:t> – John Doggett and Anne Garner sell land in Virginia and move large family to Columbia County (between Richmond and Wilkes)  John dies here 1804.</a:t>
            </a:r>
          </a:p>
        </p:txBody>
      </p:sp>
      <p:cxnSp>
        <p:nvCxnSpPr>
          <p:cNvPr id="28" name="Straight Arrow Connector 27"/>
          <p:cNvCxnSpPr>
            <a:endCxn id="25" idx="0"/>
          </p:cNvCxnSpPr>
          <p:nvPr/>
        </p:nvCxnSpPr>
        <p:spPr>
          <a:xfrm rot="16200000" flipH="1">
            <a:off x="7372350" y="2228850"/>
            <a:ext cx="2133600" cy="5715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331" name="TextBox 9"/>
          <p:cNvSpPr txBox="1">
            <a:spLocks noChangeArrowheads="1"/>
          </p:cNvSpPr>
          <p:nvPr/>
        </p:nvSpPr>
        <p:spPr bwMode="auto">
          <a:xfrm>
            <a:off x="0" y="5114925"/>
            <a:ext cx="5715000" cy="369888"/>
          </a:xfrm>
          <a:prstGeom prst="rect">
            <a:avLst/>
          </a:prstGeom>
          <a:solidFill>
            <a:schemeClr val="bg1"/>
          </a:solidFill>
          <a:ln w="9525">
            <a:noFill/>
            <a:miter lim="800000"/>
            <a:headEnd/>
            <a:tailEnd/>
          </a:ln>
        </p:spPr>
        <p:txBody>
          <a:bodyPr wrap="square">
            <a:spAutoFit/>
          </a:bodyPr>
          <a:lstStyle/>
          <a:p>
            <a:r>
              <a:rPr lang="en-US" dirty="0">
                <a:solidFill>
                  <a:srgbClr val="00B050"/>
                </a:solidFill>
                <a:latin typeface="Calibri" pitchFamily="34" charset="0"/>
              </a:rPr>
              <a:t>1794</a:t>
            </a:r>
            <a:r>
              <a:rPr lang="en-US" dirty="0">
                <a:latin typeface="Calibri" pitchFamily="34" charset="0"/>
              </a:rPr>
              <a:t> – Joel McClendon listed in Hancock County, GA.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381000" y="304800"/>
            <a:ext cx="2665413" cy="584200"/>
          </a:xfrm>
          <a:prstGeom prst="rect">
            <a:avLst/>
          </a:prstGeom>
          <a:noFill/>
          <a:ln w="9525">
            <a:noFill/>
            <a:miter lim="800000"/>
            <a:headEnd/>
            <a:tailEnd/>
          </a:ln>
        </p:spPr>
        <p:txBody>
          <a:bodyPr wrap="none">
            <a:spAutoFit/>
          </a:bodyPr>
          <a:lstStyle/>
          <a:p>
            <a:r>
              <a:rPr lang="en-US" sz="3200"/>
              <a:t>Georgia 1796</a:t>
            </a:r>
          </a:p>
        </p:txBody>
      </p:sp>
      <p:pic>
        <p:nvPicPr>
          <p:cNvPr id="14339" name="Picture 4" descr="Georgia Counties 1796 duplicate.gif"/>
          <p:cNvPicPr>
            <a:picLocks noChangeAspect="1"/>
          </p:cNvPicPr>
          <p:nvPr/>
        </p:nvPicPr>
        <p:blipFill>
          <a:blip r:embed="rId2"/>
          <a:srcRect/>
          <a:stretch>
            <a:fillRect/>
          </a:stretch>
        </p:blipFill>
        <p:spPr bwMode="auto">
          <a:xfrm>
            <a:off x="2652713" y="1243013"/>
            <a:ext cx="3838575" cy="4371975"/>
          </a:xfrm>
          <a:prstGeom prst="rect">
            <a:avLst/>
          </a:prstGeom>
          <a:noFill/>
          <a:ln w="9525">
            <a:noFill/>
            <a:miter lim="800000"/>
            <a:headEnd/>
            <a:tailEnd/>
          </a:ln>
        </p:spPr>
      </p:pic>
      <p:sp>
        <p:nvSpPr>
          <p:cNvPr id="6" name="Oval 5"/>
          <p:cNvSpPr/>
          <p:nvPr/>
        </p:nvSpPr>
        <p:spPr>
          <a:xfrm>
            <a:off x="4572000" y="26670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1" name="TextBox 6"/>
          <p:cNvSpPr txBox="1">
            <a:spLocks noChangeArrowheads="1"/>
          </p:cNvSpPr>
          <p:nvPr/>
        </p:nvSpPr>
        <p:spPr bwMode="auto">
          <a:xfrm>
            <a:off x="442913" y="954088"/>
            <a:ext cx="2065337" cy="1754187"/>
          </a:xfrm>
          <a:prstGeom prst="rect">
            <a:avLst/>
          </a:prstGeom>
          <a:noFill/>
          <a:ln w="9525">
            <a:noFill/>
            <a:miter lim="800000"/>
            <a:headEnd/>
            <a:tailEnd/>
          </a:ln>
        </p:spPr>
        <p:txBody>
          <a:bodyPr wrap="none">
            <a:spAutoFit/>
          </a:bodyPr>
          <a:lstStyle/>
          <a:p>
            <a:r>
              <a:rPr lang="en-US">
                <a:solidFill>
                  <a:srgbClr val="FF0000"/>
                </a:solidFill>
              </a:rPr>
              <a:t>Yazoo Land Fraud</a:t>
            </a:r>
          </a:p>
          <a:p>
            <a:r>
              <a:rPr lang="en-US">
                <a:solidFill>
                  <a:srgbClr val="FF0000"/>
                </a:solidFill>
              </a:rPr>
              <a:t>7 January 1795</a:t>
            </a:r>
          </a:p>
          <a:p>
            <a:endParaRPr lang="en-US">
              <a:solidFill>
                <a:srgbClr val="FF0000"/>
              </a:solidFill>
            </a:endParaRPr>
          </a:p>
          <a:p>
            <a:r>
              <a:rPr lang="en-US">
                <a:solidFill>
                  <a:srgbClr val="FF0000"/>
                </a:solidFill>
              </a:rPr>
              <a:t>Yazoo Land Act </a:t>
            </a:r>
          </a:p>
          <a:p>
            <a:r>
              <a:rPr lang="en-US">
                <a:solidFill>
                  <a:srgbClr val="FF0000"/>
                </a:solidFill>
              </a:rPr>
              <a:t>Recinded</a:t>
            </a:r>
          </a:p>
          <a:p>
            <a:r>
              <a:rPr lang="en-US">
                <a:solidFill>
                  <a:srgbClr val="FF0000"/>
                </a:solidFill>
              </a:rPr>
              <a:t>18 February 1796</a:t>
            </a:r>
          </a:p>
        </p:txBody>
      </p:sp>
      <p:sp>
        <p:nvSpPr>
          <p:cNvPr id="14342" name="TextBox 7"/>
          <p:cNvSpPr txBox="1">
            <a:spLocks noChangeArrowheads="1"/>
          </p:cNvSpPr>
          <p:nvPr/>
        </p:nvSpPr>
        <p:spPr bwMode="auto">
          <a:xfrm>
            <a:off x="4403725" y="536575"/>
            <a:ext cx="4740275" cy="368300"/>
          </a:xfrm>
          <a:prstGeom prst="rect">
            <a:avLst/>
          </a:prstGeom>
          <a:solidFill>
            <a:schemeClr val="bg1"/>
          </a:solidFill>
          <a:ln w="9525">
            <a:noFill/>
            <a:miter lim="800000"/>
            <a:headEnd/>
            <a:tailEnd/>
          </a:ln>
        </p:spPr>
        <p:txBody>
          <a:bodyPr wrap="square">
            <a:spAutoFit/>
          </a:bodyPr>
          <a:lstStyle/>
          <a:p>
            <a:r>
              <a:rPr lang="en-US" dirty="0">
                <a:solidFill>
                  <a:srgbClr val="FF0000"/>
                </a:solidFill>
                <a:latin typeface="Calibri" pitchFamily="34" charset="0"/>
              </a:rPr>
              <a:t>1796</a:t>
            </a:r>
            <a:r>
              <a:rPr lang="en-US" dirty="0">
                <a:latin typeface="Calibri" pitchFamily="34" charset="0"/>
              </a:rPr>
              <a:t> – Jesse Kirk listed in Hancock County, GA.</a:t>
            </a:r>
          </a:p>
        </p:txBody>
      </p:sp>
      <p:sp>
        <p:nvSpPr>
          <p:cNvPr id="14343" name="TextBox 9"/>
          <p:cNvSpPr txBox="1">
            <a:spLocks noChangeArrowheads="1"/>
          </p:cNvSpPr>
          <p:nvPr/>
        </p:nvSpPr>
        <p:spPr bwMode="auto">
          <a:xfrm>
            <a:off x="5011738" y="828675"/>
            <a:ext cx="3352800" cy="647700"/>
          </a:xfrm>
          <a:prstGeom prst="rect">
            <a:avLst/>
          </a:prstGeom>
          <a:solidFill>
            <a:schemeClr val="bg1"/>
          </a:solidFill>
          <a:ln w="9525">
            <a:noFill/>
            <a:miter lim="800000"/>
            <a:headEnd/>
            <a:tailEnd/>
          </a:ln>
        </p:spPr>
        <p:txBody>
          <a:bodyPr>
            <a:spAutoFit/>
          </a:bodyPr>
          <a:lstStyle/>
          <a:p>
            <a:pPr algn="ctr"/>
            <a:r>
              <a:rPr lang="en-US">
                <a:latin typeface="Calibri" pitchFamily="34" charset="0"/>
              </a:rPr>
              <a:t>Owning Land along the waters of the Ogeechee</a:t>
            </a:r>
          </a:p>
        </p:txBody>
      </p:sp>
      <p:sp>
        <p:nvSpPr>
          <p:cNvPr id="14344" name="TextBox 9"/>
          <p:cNvSpPr txBox="1">
            <a:spLocks noChangeArrowheads="1"/>
          </p:cNvSpPr>
          <p:nvPr/>
        </p:nvSpPr>
        <p:spPr bwMode="auto">
          <a:xfrm>
            <a:off x="2133600" y="5715000"/>
            <a:ext cx="5486400" cy="646113"/>
          </a:xfrm>
          <a:prstGeom prst="rect">
            <a:avLst/>
          </a:prstGeom>
          <a:solidFill>
            <a:schemeClr val="bg1"/>
          </a:solidFill>
          <a:ln w="9525">
            <a:noFill/>
            <a:miter lim="800000"/>
            <a:headEnd/>
            <a:tailEnd/>
          </a:ln>
        </p:spPr>
        <p:txBody>
          <a:bodyPr wrap="square">
            <a:spAutoFit/>
          </a:bodyPr>
          <a:lstStyle/>
          <a:p>
            <a:r>
              <a:rPr lang="en-US" dirty="0">
                <a:solidFill>
                  <a:srgbClr val="FF0000"/>
                </a:solidFill>
                <a:latin typeface="Calibri" pitchFamily="34" charset="0"/>
              </a:rPr>
              <a:t>1796</a:t>
            </a:r>
            <a:r>
              <a:rPr lang="en-US" dirty="0">
                <a:latin typeface="Calibri" pitchFamily="34" charset="0"/>
              </a:rPr>
              <a:t> – Stephen Kirk marries Elizabeth McClendon, daughter of Joel McClendon in Hancock County, GA.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Georgia Counties 1805 duplicate.gif"/>
          <p:cNvPicPr>
            <a:picLocks noChangeAspect="1"/>
          </p:cNvPicPr>
          <p:nvPr/>
        </p:nvPicPr>
        <p:blipFill>
          <a:blip r:embed="rId2"/>
          <a:srcRect/>
          <a:stretch>
            <a:fillRect/>
          </a:stretch>
        </p:blipFill>
        <p:spPr bwMode="auto">
          <a:xfrm>
            <a:off x="2667000" y="1243013"/>
            <a:ext cx="3810000" cy="4371975"/>
          </a:xfrm>
          <a:prstGeom prst="rect">
            <a:avLst/>
          </a:prstGeom>
          <a:noFill/>
          <a:ln w="9525">
            <a:noFill/>
            <a:miter lim="800000"/>
            <a:headEnd/>
            <a:tailEnd/>
          </a:ln>
        </p:spPr>
      </p:pic>
      <p:sp>
        <p:nvSpPr>
          <p:cNvPr id="15363" name="TextBox 4"/>
          <p:cNvSpPr txBox="1">
            <a:spLocks noChangeArrowheads="1"/>
          </p:cNvSpPr>
          <p:nvPr/>
        </p:nvSpPr>
        <p:spPr bwMode="auto">
          <a:xfrm>
            <a:off x="381000" y="304800"/>
            <a:ext cx="2665413" cy="584200"/>
          </a:xfrm>
          <a:prstGeom prst="rect">
            <a:avLst/>
          </a:prstGeom>
          <a:noFill/>
          <a:ln w="9525">
            <a:noFill/>
            <a:miter lim="800000"/>
            <a:headEnd/>
            <a:tailEnd/>
          </a:ln>
        </p:spPr>
        <p:txBody>
          <a:bodyPr wrap="none">
            <a:spAutoFit/>
          </a:bodyPr>
          <a:lstStyle/>
          <a:p>
            <a:r>
              <a:rPr lang="en-US" sz="3200"/>
              <a:t>Georgia 1804</a:t>
            </a:r>
          </a:p>
        </p:txBody>
      </p:sp>
      <p:sp>
        <p:nvSpPr>
          <p:cNvPr id="15364" name="TextBox 5"/>
          <p:cNvSpPr txBox="1">
            <a:spLocks noChangeArrowheads="1"/>
          </p:cNvSpPr>
          <p:nvPr/>
        </p:nvSpPr>
        <p:spPr bwMode="auto">
          <a:xfrm>
            <a:off x="465138" y="1341438"/>
            <a:ext cx="3116262" cy="1754187"/>
          </a:xfrm>
          <a:prstGeom prst="rect">
            <a:avLst/>
          </a:prstGeom>
          <a:noFill/>
          <a:ln w="9525">
            <a:noFill/>
            <a:miter lim="800000"/>
            <a:headEnd/>
            <a:tailEnd/>
          </a:ln>
        </p:spPr>
        <p:txBody>
          <a:bodyPr wrap="square">
            <a:spAutoFit/>
          </a:bodyPr>
          <a:lstStyle/>
          <a:p>
            <a:r>
              <a:rPr lang="en-US" dirty="0">
                <a:solidFill>
                  <a:srgbClr val="00B050"/>
                </a:solidFill>
              </a:rPr>
              <a:t>John Kirk – Jackson</a:t>
            </a:r>
          </a:p>
          <a:p>
            <a:r>
              <a:rPr lang="en-US" dirty="0">
                <a:solidFill>
                  <a:srgbClr val="00B050"/>
                </a:solidFill>
              </a:rPr>
              <a:t>John Kirk Sr. – Jackson</a:t>
            </a:r>
          </a:p>
          <a:p>
            <a:r>
              <a:rPr lang="en-US" dirty="0">
                <a:solidFill>
                  <a:srgbClr val="00B050"/>
                </a:solidFill>
              </a:rPr>
              <a:t>John Kirk Jr. – Jackson</a:t>
            </a:r>
          </a:p>
          <a:p>
            <a:endParaRPr lang="en-US" dirty="0">
              <a:solidFill>
                <a:srgbClr val="FF0000"/>
              </a:solidFill>
            </a:endParaRPr>
          </a:p>
          <a:p>
            <a:r>
              <a:rPr lang="en-US" dirty="0">
                <a:solidFill>
                  <a:srgbClr val="FF0000"/>
                </a:solidFill>
              </a:rPr>
              <a:t>Stephen Kirk – Hancock</a:t>
            </a:r>
          </a:p>
          <a:p>
            <a:endParaRPr lang="en-US" dirty="0">
              <a:solidFill>
                <a:srgbClr val="FF0000"/>
              </a:solidFill>
            </a:endParaRPr>
          </a:p>
        </p:txBody>
      </p:sp>
      <p:sp>
        <p:nvSpPr>
          <p:cNvPr id="10" name="Oval 9"/>
          <p:cNvSpPr/>
          <p:nvPr/>
        </p:nvSpPr>
        <p:spPr>
          <a:xfrm>
            <a:off x="4572000" y="2667000"/>
            <a:ext cx="381000" cy="3810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4191000" y="28956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7" name="Rectangle 16"/>
          <p:cNvSpPr>
            <a:spLocks noChangeArrowheads="1"/>
          </p:cNvSpPr>
          <p:nvPr/>
        </p:nvSpPr>
        <p:spPr bwMode="auto">
          <a:xfrm>
            <a:off x="479425" y="838200"/>
            <a:ext cx="1120775" cy="369888"/>
          </a:xfrm>
          <a:prstGeom prst="rect">
            <a:avLst/>
          </a:prstGeom>
          <a:noFill/>
          <a:ln w="9525">
            <a:noFill/>
            <a:miter lim="800000"/>
            <a:headEnd/>
            <a:tailEnd/>
          </a:ln>
        </p:spPr>
        <p:txBody>
          <a:bodyPr wrap="none">
            <a:spAutoFit/>
          </a:bodyPr>
          <a:lstStyle/>
          <a:p>
            <a:r>
              <a:rPr lang="en-US">
                <a:solidFill>
                  <a:srgbClr val="FF0000"/>
                </a:solidFill>
              </a:rPr>
              <a:t>Tax Rolls</a:t>
            </a:r>
            <a:endParaRPr lang="en-US"/>
          </a:p>
        </p:txBody>
      </p:sp>
      <p:sp>
        <p:nvSpPr>
          <p:cNvPr id="18" name="Oval 17"/>
          <p:cNvSpPr/>
          <p:nvPr/>
        </p:nvSpPr>
        <p:spPr>
          <a:xfrm>
            <a:off x="4165600" y="1868488"/>
            <a:ext cx="3810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9" name="TextBox 18"/>
          <p:cNvSpPr txBox="1">
            <a:spLocks noChangeArrowheads="1"/>
          </p:cNvSpPr>
          <p:nvPr/>
        </p:nvSpPr>
        <p:spPr bwMode="auto">
          <a:xfrm>
            <a:off x="5943600" y="609600"/>
            <a:ext cx="2700338" cy="830263"/>
          </a:xfrm>
          <a:prstGeom prst="rect">
            <a:avLst/>
          </a:prstGeom>
          <a:noFill/>
          <a:ln w="9525">
            <a:noFill/>
            <a:miter lim="800000"/>
            <a:headEnd/>
            <a:tailEnd/>
          </a:ln>
        </p:spPr>
        <p:txBody>
          <a:bodyPr wrap="none">
            <a:spAutoFit/>
          </a:bodyPr>
          <a:lstStyle/>
          <a:p>
            <a:r>
              <a:rPr lang="en-US" sz="1200"/>
              <a:t>Baldwin and Washington</a:t>
            </a:r>
          </a:p>
          <a:p>
            <a:r>
              <a:rPr lang="en-US" sz="1200"/>
              <a:t>Counties open up for the 1805</a:t>
            </a:r>
          </a:p>
          <a:p>
            <a:r>
              <a:rPr lang="en-US" sz="1200"/>
              <a:t>Georgia Land Lottery followed </a:t>
            </a:r>
          </a:p>
          <a:p>
            <a:r>
              <a:rPr lang="en-US" sz="1200"/>
              <a:t>by a great deal of buying and selling.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Georgia Counties 1805 duplicate.gif"/>
          <p:cNvPicPr>
            <a:picLocks noChangeAspect="1"/>
          </p:cNvPicPr>
          <p:nvPr/>
        </p:nvPicPr>
        <p:blipFill>
          <a:blip r:embed="rId2"/>
          <a:srcRect/>
          <a:stretch>
            <a:fillRect/>
          </a:stretch>
        </p:blipFill>
        <p:spPr bwMode="auto">
          <a:xfrm>
            <a:off x="2667000" y="1243013"/>
            <a:ext cx="3810000" cy="4371975"/>
          </a:xfrm>
          <a:prstGeom prst="rect">
            <a:avLst/>
          </a:prstGeom>
          <a:noFill/>
          <a:ln w="9525">
            <a:noFill/>
            <a:miter lim="800000"/>
            <a:headEnd/>
            <a:tailEnd/>
          </a:ln>
        </p:spPr>
      </p:pic>
      <p:sp>
        <p:nvSpPr>
          <p:cNvPr id="16387" name="TextBox 4"/>
          <p:cNvSpPr txBox="1">
            <a:spLocks noChangeArrowheads="1"/>
          </p:cNvSpPr>
          <p:nvPr/>
        </p:nvSpPr>
        <p:spPr bwMode="auto">
          <a:xfrm>
            <a:off x="381000" y="304800"/>
            <a:ext cx="2665413" cy="584200"/>
          </a:xfrm>
          <a:prstGeom prst="rect">
            <a:avLst/>
          </a:prstGeom>
          <a:noFill/>
          <a:ln w="9525">
            <a:noFill/>
            <a:miter lim="800000"/>
            <a:headEnd/>
            <a:tailEnd/>
          </a:ln>
        </p:spPr>
        <p:txBody>
          <a:bodyPr wrap="none">
            <a:spAutoFit/>
          </a:bodyPr>
          <a:lstStyle/>
          <a:p>
            <a:r>
              <a:rPr lang="en-US" sz="3200"/>
              <a:t>Georgia 1805</a:t>
            </a:r>
          </a:p>
        </p:txBody>
      </p:sp>
      <p:sp>
        <p:nvSpPr>
          <p:cNvPr id="16388" name="TextBox 5"/>
          <p:cNvSpPr txBox="1">
            <a:spLocks noChangeArrowheads="1"/>
          </p:cNvSpPr>
          <p:nvPr/>
        </p:nvSpPr>
        <p:spPr bwMode="auto">
          <a:xfrm>
            <a:off x="442913" y="954088"/>
            <a:ext cx="2863850" cy="922337"/>
          </a:xfrm>
          <a:prstGeom prst="rect">
            <a:avLst/>
          </a:prstGeom>
          <a:noFill/>
          <a:ln w="9525">
            <a:noFill/>
            <a:miter lim="800000"/>
            <a:headEnd/>
            <a:tailEnd/>
          </a:ln>
        </p:spPr>
        <p:txBody>
          <a:bodyPr wrap="none">
            <a:spAutoFit/>
          </a:bodyPr>
          <a:lstStyle/>
          <a:p>
            <a:r>
              <a:rPr lang="en-US">
                <a:solidFill>
                  <a:srgbClr val="FF0000"/>
                </a:solidFill>
              </a:rPr>
              <a:t>Georgia Land Lottery1805</a:t>
            </a:r>
          </a:p>
          <a:p>
            <a:r>
              <a:rPr lang="en-US"/>
              <a:t>Entitled to Draw</a:t>
            </a:r>
          </a:p>
          <a:p>
            <a:r>
              <a:rPr lang="en-US">
                <a:solidFill>
                  <a:srgbClr val="FF0000"/>
                </a:solidFill>
              </a:rPr>
              <a:t>Fortunate Drawers</a:t>
            </a:r>
          </a:p>
        </p:txBody>
      </p:sp>
      <p:sp>
        <p:nvSpPr>
          <p:cNvPr id="16389" name="TextBox 6"/>
          <p:cNvSpPr txBox="1">
            <a:spLocks noChangeArrowheads="1"/>
          </p:cNvSpPr>
          <p:nvPr/>
        </p:nvSpPr>
        <p:spPr bwMode="auto">
          <a:xfrm>
            <a:off x="4953000" y="215900"/>
            <a:ext cx="1916113" cy="1384300"/>
          </a:xfrm>
          <a:prstGeom prst="rect">
            <a:avLst/>
          </a:prstGeom>
          <a:noFill/>
          <a:ln w="9525">
            <a:noFill/>
            <a:miter lim="800000"/>
            <a:headEnd/>
            <a:tailEnd/>
          </a:ln>
        </p:spPr>
        <p:txBody>
          <a:bodyPr wrap="none">
            <a:spAutoFit/>
          </a:bodyPr>
          <a:lstStyle/>
          <a:p>
            <a:r>
              <a:rPr lang="en-US" sz="1200"/>
              <a:t>Henry Kirk (1 draw)</a:t>
            </a:r>
          </a:p>
          <a:p>
            <a:r>
              <a:rPr lang="en-US" sz="1200"/>
              <a:t>James Kirk (1 draw)</a:t>
            </a:r>
          </a:p>
          <a:p>
            <a:r>
              <a:rPr lang="en-US" sz="1200"/>
              <a:t>Jesse Kirk (1 draw)</a:t>
            </a:r>
          </a:p>
          <a:p>
            <a:r>
              <a:rPr lang="en-US" sz="1200"/>
              <a:t>John Kirk Senior (1 draw)</a:t>
            </a:r>
          </a:p>
          <a:p>
            <a:r>
              <a:rPr lang="en-US" sz="1200"/>
              <a:t>John Kirk Junior (1 draw)</a:t>
            </a:r>
          </a:p>
          <a:p>
            <a:r>
              <a:rPr lang="en-US" sz="1200"/>
              <a:t>Stephen Kirk (1 draw)</a:t>
            </a:r>
          </a:p>
          <a:p>
            <a:r>
              <a:rPr lang="en-US" sz="1200"/>
              <a:t>Thomas Kirk (2 draws)</a:t>
            </a:r>
          </a:p>
        </p:txBody>
      </p:sp>
      <p:sp>
        <p:nvSpPr>
          <p:cNvPr id="16390" name="TextBox 7"/>
          <p:cNvSpPr txBox="1">
            <a:spLocks noChangeArrowheads="1"/>
          </p:cNvSpPr>
          <p:nvPr/>
        </p:nvSpPr>
        <p:spPr bwMode="auto">
          <a:xfrm>
            <a:off x="6858000" y="203200"/>
            <a:ext cx="2051050" cy="1016000"/>
          </a:xfrm>
          <a:prstGeom prst="rect">
            <a:avLst/>
          </a:prstGeom>
          <a:noFill/>
          <a:ln w="9525">
            <a:noFill/>
            <a:miter lim="800000"/>
            <a:headEnd/>
            <a:tailEnd/>
          </a:ln>
        </p:spPr>
        <p:txBody>
          <a:bodyPr wrap="none">
            <a:spAutoFit/>
          </a:bodyPr>
          <a:lstStyle/>
          <a:p>
            <a:r>
              <a:rPr lang="en-US" sz="1200"/>
              <a:t>Abner Womack (1 draw)</a:t>
            </a:r>
          </a:p>
          <a:p>
            <a:r>
              <a:rPr lang="en-US" sz="1200"/>
              <a:t>Abraham Womack (1 draw)</a:t>
            </a:r>
          </a:p>
          <a:p>
            <a:r>
              <a:rPr lang="en-US" sz="1200"/>
              <a:t>David Womack (1 draw)</a:t>
            </a:r>
          </a:p>
          <a:p>
            <a:r>
              <a:rPr lang="en-US" sz="1200"/>
              <a:t>Edmond Womack (1 draw)</a:t>
            </a:r>
          </a:p>
          <a:p>
            <a:r>
              <a:rPr lang="en-US" sz="1200"/>
              <a:t>Robert Womack (1 draw)</a:t>
            </a:r>
          </a:p>
        </p:txBody>
      </p:sp>
      <p:sp>
        <p:nvSpPr>
          <p:cNvPr id="16391" name="TextBox 8"/>
          <p:cNvSpPr txBox="1">
            <a:spLocks noChangeArrowheads="1"/>
          </p:cNvSpPr>
          <p:nvPr/>
        </p:nvSpPr>
        <p:spPr bwMode="auto">
          <a:xfrm>
            <a:off x="252413" y="2365375"/>
            <a:ext cx="2871787" cy="4340225"/>
          </a:xfrm>
          <a:prstGeom prst="rect">
            <a:avLst/>
          </a:prstGeom>
          <a:noFill/>
          <a:ln w="9525">
            <a:noFill/>
            <a:miter lim="800000"/>
            <a:headEnd/>
            <a:tailEnd/>
          </a:ln>
        </p:spPr>
        <p:txBody>
          <a:bodyPr wrap="none">
            <a:spAutoFit/>
          </a:bodyPr>
          <a:lstStyle/>
          <a:p>
            <a:r>
              <a:rPr lang="en-US" sz="1200"/>
              <a:t>Amos McClendon (orphans of) (1 draw)</a:t>
            </a:r>
          </a:p>
          <a:p>
            <a:r>
              <a:rPr lang="en-US" sz="1200"/>
              <a:t>Beniah McClendon (1 draw)</a:t>
            </a:r>
          </a:p>
          <a:p>
            <a:r>
              <a:rPr lang="en-US" sz="1200"/>
              <a:t>Dennis McClendon (2 draws)</a:t>
            </a:r>
          </a:p>
          <a:p>
            <a:r>
              <a:rPr lang="en-US" sz="1200"/>
              <a:t>Francis McClendon (1 draw)</a:t>
            </a:r>
          </a:p>
          <a:p>
            <a:r>
              <a:rPr lang="en-US" sz="1200">
                <a:solidFill>
                  <a:srgbClr val="FF0000"/>
                </a:solidFill>
              </a:rPr>
              <a:t>Isaac McClendon (2 draws)</a:t>
            </a:r>
          </a:p>
          <a:p>
            <a:r>
              <a:rPr lang="en-US" sz="1200"/>
              <a:t>Jacob McClendon (1 draw)</a:t>
            </a:r>
          </a:p>
          <a:p>
            <a:r>
              <a:rPr lang="en-US" sz="1200"/>
              <a:t>Job McClendon (1 draw)</a:t>
            </a:r>
          </a:p>
          <a:p>
            <a:r>
              <a:rPr lang="en-US" sz="1200"/>
              <a:t>Joel McClendon Esq. (1 draw)</a:t>
            </a:r>
          </a:p>
          <a:p>
            <a:r>
              <a:rPr lang="en-US" sz="1200">
                <a:solidFill>
                  <a:srgbClr val="FF0000"/>
                </a:solidFill>
              </a:rPr>
              <a:t>Josiah McClendon (1 draw)</a:t>
            </a:r>
          </a:p>
          <a:p>
            <a:r>
              <a:rPr lang="en-US" sz="1200"/>
              <a:t>Lewis McClendon (1 draw)</a:t>
            </a:r>
          </a:p>
          <a:p>
            <a:r>
              <a:rPr lang="en-US" sz="1200">
                <a:solidFill>
                  <a:srgbClr val="FF0000"/>
                </a:solidFill>
              </a:rPr>
              <a:t>Louisa McClendon (widow) (1 draw)</a:t>
            </a:r>
          </a:p>
          <a:p>
            <a:r>
              <a:rPr lang="en-US" sz="1200"/>
              <a:t>Loven S. McClendon (1 draw)</a:t>
            </a:r>
          </a:p>
          <a:p>
            <a:r>
              <a:rPr lang="en-US" sz="1200"/>
              <a:t>Marble McClendon (1 draw)</a:t>
            </a:r>
          </a:p>
          <a:p>
            <a:r>
              <a:rPr lang="en-US" sz="1200">
                <a:solidFill>
                  <a:srgbClr val="FF0000"/>
                </a:solidFill>
              </a:rPr>
              <a:t>Mark McClendon (1 draw)</a:t>
            </a:r>
          </a:p>
          <a:p>
            <a:r>
              <a:rPr lang="en-US" sz="1200"/>
              <a:t>Martin McClendon (1 draw)</a:t>
            </a:r>
          </a:p>
          <a:p>
            <a:r>
              <a:rPr lang="en-US" sz="1200"/>
              <a:t>Mason McClendon (1 draw)</a:t>
            </a:r>
          </a:p>
          <a:p>
            <a:r>
              <a:rPr lang="en-US" sz="1200">
                <a:solidFill>
                  <a:srgbClr val="FF0000"/>
                </a:solidFill>
              </a:rPr>
              <a:t>McClain McClendon (1 draw)</a:t>
            </a:r>
          </a:p>
          <a:p>
            <a:r>
              <a:rPr lang="en-US" sz="1200"/>
              <a:t>Samuel McClendon (1 draw)</a:t>
            </a:r>
          </a:p>
          <a:p>
            <a:r>
              <a:rPr lang="en-US" sz="1200"/>
              <a:t>Stanley McClendon (1 draw)</a:t>
            </a:r>
          </a:p>
          <a:p>
            <a:r>
              <a:rPr lang="en-US" sz="1200"/>
              <a:t>Thomas McClendon (2 draws)</a:t>
            </a:r>
          </a:p>
          <a:p>
            <a:r>
              <a:rPr lang="en-US" sz="1200">
                <a:solidFill>
                  <a:srgbClr val="FF0000"/>
                </a:solidFill>
              </a:rPr>
              <a:t>William McClendon (3 draws)</a:t>
            </a:r>
          </a:p>
          <a:p>
            <a:r>
              <a:rPr lang="en-US" sz="1200"/>
              <a:t>Willis McClendon (1 draw)</a:t>
            </a:r>
          </a:p>
          <a:p>
            <a:r>
              <a:rPr lang="en-US" sz="1200"/>
              <a:t>Wilson McClendon (1 draw)</a:t>
            </a:r>
          </a:p>
        </p:txBody>
      </p:sp>
      <p:sp>
        <p:nvSpPr>
          <p:cNvPr id="10" name="Oval 9"/>
          <p:cNvSpPr/>
          <p:nvPr/>
        </p:nvSpPr>
        <p:spPr>
          <a:xfrm>
            <a:off x="4572000" y="2667000"/>
            <a:ext cx="381000" cy="3810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4191000" y="28956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4" name="TextBox 11"/>
          <p:cNvSpPr txBox="1">
            <a:spLocks noChangeArrowheads="1"/>
          </p:cNvSpPr>
          <p:nvPr/>
        </p:nvSpPr>
        <p:spPr bwMode="auto">
          <a:xfrm>
            <a:off x="6324600" y="1752600"/>
            <a:ext cx="2678113" cy="5262563"/>
          </a:xfrm>
          <a:prstGeom prst="rect">
            <a:avLst/>
          </a:prstGeom>
          <a:noFill/>
          <a:ln w="9525">
            <a:noFill/>
            <a:miter lim="800000"/>
            <a:headEnd/>
            <a:tailEnd/>
          </a:ln>
        </p:spPr>
        <p:txBody>
          <a:bodyPr wrap="none">
            <a:spAutoFit/>
          </a:bodyPr>
          <a:lstStyle/>
          <a:p>
            <a:r>
              <a:rPr lang="en-US" sz="1200"/>
              <a:t>Aaron Hunt (1 draw)</a:t>
            </a:r>
          </a:p>
          <a:p>
            <a:r>
              <a:rPr lang="en-US" sz="1200"/>
              <a:t>Benjamin Hunt (1 draw)</a:t>
            </a:r>
          </a:p>
          <a:p>
            <a:r>
              <a:rPr lang="en-US" sz="1200">
                <a:solidFill>
                  <a:srgbClr val="FF0000"/>
                </a:solidFill>
              </a:rPr>
              <a:t>Charles S. Hunt (1 draw)</a:t>
            </a:r>
          </a:p>
          <a:p>
            <a:r>
              <a:rPr lang="en-US" sz="1200"/>
              <a:t>Chloe Hunt  (widow) (1 draw)</a:t>
            </a:r>
          </a:p>
          <a:p>
            <a:r>
              <a:rPr lang="en-US" sz="1200"/>
              <a:t>Curtis Hunt (1 draw)</a:t>
            </a:r>
          </a:p>
          <a:p>
            <a:r>
              <a:rPr lang="en-US" sz="1200"/>
              <a:t>Daniel Hunt (1 draw)</a:t>
            </a:r>
          </a:p>
          <a:p>
            <a:r>
              <a:rPr lang="en-US" sz="1200"/>
              <a:t>Fitz M. Hunt (1 draw)</a:t>
            </a:r>
          </a:p>
          <a:p>
            <a:r>
              <a:rPr lang="en-US" sz="1200"/>
              <a:t>George Hunt (1 draw)</a:t>
            </a:r>
          </a:p>
          <a:p>
            <a:r>
              <a:rPr lang="en-US" sz="1200"/>
              <a:t>George M. Hunt (1 draw)</a:t>
            </a:r>
          </a:p>
          <a:p>
            <a:r>
              <a:rPr lang="en-US" sz="1200"/>
              <a:t>Henry Hunt (3 draws)</a:t>
            </a:r>
          </a:p>
          <a:p>
            <a:r>
              <a:rPr lang="en-US" sz="1200"/>
              <a:t>James Hunt (4 draws)</a:t>
            </a:r>
          </a:p>
          <a:p>
            <a:r>
              <a:rPr lang="en-US" sz="1200"/>
              <a:t>James, Jesse, William Hunt (1 draw)</a:t>
            </a:r>
          </a:p>
          <a:p>
            <a:r>
              <a:rPr lang="en-US" sz="1200"/>
              <a:t>Jesse Hunt (1 draw)</a:t>
            </a:r>
          </a:p>
          <a:p>
            <a:r>
              <a:rPr lang="en-US" sz="1200"/>
              <a:t>Joel Hunt (2 draws)</a:t>
            </a:r>
          </a:p>
          <a:p>
            <a:r>
              <a:rPr lang="en-US" sz="1200"/>
              <a:t>John Hunt (2 draws)</a:t>
            </a:r>
          </a:p>
          <a:p>
            <a:r>
              <a:rPr lang="en-US" sz="1200"/>
              <a:t>Judkins Hunt Junior (1 draw)</a:t>
            </a:r>
          </a:p>
          <a:p>
            <a:r>
              <a:rPr lang="en-US" sz="1200"/>
              <a:t>Judkins Hunt  Senior (1 draw)</a:t>
            </a:r>
          </a:p>
          <a:p>
            <a:r>
              <a:rPr lang="en-US" sz="1200"/>
              <a:t>Litteton Hunt (1 draw)</a:t>
            </a:r>
          </a:p>
          <a:p>
            <a:r>
              <a:rPr lang="en-US" sz="1200">
                <a:solidFill>
                  <a:srgbClr val="FF0000"/>
                </a:solidFill>
              </a:rPr>
              <a:t>Moses Hunt (1 draw)</a:t>
            </a:r>
          </a:p>
          <a:p>
            <a:r>
              <a:rPr lang="en-US" sz="1200"/>
              <a:t>Nathaniel Hunt (2 draws)</a:t>
            </a:r>
          </a:p>
          <a:p>
            <a:r>
              <a:rPr lang="en-US" sz="1200"/>
              <a:t>Nathaniel Hunt  Senior (1 draw)</a:t>
            </a:r>
          </a:p>
          <a:p>
            <a:r>
              <a:rPr lang="en-US" sz="1200"/>
              <a:t>Richardson Hunt (1 draw)</a:t>
            </a:r>
          </a:p>
          <a:p>
            <a:r>
              <a:rPr lang="en-US" sz="1200"/>
              <a:t>Thomas Hunt (2 draws)</a:t>
            </a:r>
          </a:p>
          <a:p>
            <a:r>
              <a:rPr lang="en-US" sz="1200"/>
              <a:t>Turner Hunt (1 draw)</a:t>
            </a:r>
          </a:p>
          <a:p>
            <a:r>
              <a:rPr lang="en-US" sz="1200"/>
              <a:t>William Hunt (3 draws)</a:t>
            </a:r>
          </a:p>
          <a:p>
            <a:r>
              <a:rPr lang="en-US" sz="1200"/>
              <a:t>William Hunt (1 draw)</a:t>
            </a:r>
          </a:p>
          <a:p>
            <a:r>
              <a:rPr lang="en-US" sz="1200"/>
              <a:t>Willm. Hunt (1 draw)</a:t>
            </a:r>
          </a:p>
          <a:p>
            <a:endParaRPr lang="en-US" sz="1200"/>
          </a:p>
        </p:txBody>
      </p:sp>
      <p:sp>
        <p:nvSpPr>
          <p:cNvPr id="16395" name="TextBox 12"/>
          <p:cNvSpPr txBox="1">
            <a:spLocks noChangeArrowheads="1"/>
          </p:cNvSpPr>
          <p:nvPr/>
        </p:nvSpPr>
        <p:spPr bwMode="auto">
          <a:xfrm>
            <a:off x="3352800" y="5321300"/>
            <a:ext cx="2232025" cy="1384300"/>
          </a:xfrm>
          <a:prstGeom prst="rect">
            <a:avLst/>
          </a:prstGeom>
          <a:noFill/>
          <a:ln w="9525">
            <a:noFill/>
            <a:miter lim="800000"/>
            <a:headEnd/>
            <a:tailEnd/>
          </a:ln>
        </p:spPr>
        <p:txBody>
          <a:bodyPr wrap="none">
            <a:spAutoFit/>
          </a:bodyPr>
          <a:lstStyle/>
          <a:p>
            <a:r>
              <a:rPr lang="en-US" sz="1200"/>
              <a:t>Asa Doggett (1 draw)</a:t>
            </a:r>
          </a:p>
          <a:p>
            <a:r>
              <a:rPr lang="en-US" sz="1200"/>
              <a:t>Garner Doggett (1 draw)</a:t>
            </a:r>
          </a:p>
          <a:p>
            <a:r>
              <a:rPr lang="en-US" sz="1200"/>
              <a:t>Jesse Doggett (1 draw)</a:t>
            </a:r>
          </a:p>
          <a:p>
            <a:r>
              <a:rPr lang="en-US" sz="1200"/>
              <a:t>John Doggett Junior (1 draw)</a:t>
            </a:r>
          </a:p>
          <a:p>
            <a:r>
              <a:rPr lang="en-US" sz="1200"/>
              <a:t>John Doggett  Senior (1 draw)</a:t>
            </a:r>
          </a:p>
          <a:p>
            <a:r>
              <a:rPr lang="en-US" sz="1200"/>
              <a:t>Reuben Doggett (1 draw)</a:t>
            </a:r>
          </a:p>
          <a:p>
            <a:r>
              <a:rPr lang="en-US" sz="1200"/>
              <a:t>William Doggett (1 draw)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Georgia Counties 1807 duplicate.gif"/>
          <p:cNvPicPr>
            <a:picLocks noChangeAspect="1"/>
          </p:cNvPicPr>
          <p:nvPr/>
        </p:nvPicPr>
        <p:blipFill>
          <a:blip r:embed="rId2"/>
          <a:srcRect/>
          <a:stretch>
            <a:fillRect/>
          </a:stretch>
        </p:blipFill>
        <p:spPr bwMode="auto">
          <a:xfrm>
            <a:off x="2757488" y="1243013"/>
            <a:ext cx="3629025" cy="4371975"/>
          </a:xfrm>
          <a:prstGeom prst="rect">
            <a:avLst/>
          </a:prstGeom>
          <a:noFill/>
          <a:ln w="9525">
            <a:noFill/>
            <a:miter lim="800000"/>
            <a:headEnd/>
            <a:tailEnd/>
          </a:ln>
        </p:spPr>
      </p:pic>
      <p:sp>
        <p:nvSpPr>
          <p:cNvPr id="17411" name="TextBox 4"/>
          <p:cNvSpPr txBox="1">
            <a:spLocks noChangeArrowheads="1"/>
          </p:cNvSpPr>
          <p:nvPr/>
        </p:nvSpPr>
        <p:spPr bwMode="auto">
          <a:xfrm>
            <a:off x="381000" y="304800"/>
            <a:ext cx="4267200" cy="584200"/>
          </a:xfrm>
          <a:prstGeom prst="rect">
            <a:avLst/>
          </a:prstGeom>
          <a:noFill/>
          <a:ln w="9525">
            <a:noFill/>
            <a:miter lim="800000"/>
            <a:headEnd/>
            <a:tailEnd/>
          </a:ln>
        </p:spPr>
        <p:txBody>
          <a:bodyPr wrap="square">
            <a:spAutoFit/>
          </a:bodyPr>
          <a:lstStyle/>
          <a:p>
            <a:r>
              <a:rPr lang="en-US" sz="3200" dirty="0"/>
              <a:t>Georgia 1807-1811</a:t>
            </a:r>
          </a:p>
        </p:txBody>
      </p:sp>
      <p:sp>
        <p:nvSpPr>
          <p:cNvPr id="6" name="Oval 5"/>
          <p:cNvSpPr/>
          <p:nvPr/>
        </p:nvSpPr>
        <p:spPr>
          <a:xfrm>
            <a:off x="4191000" y="28956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3" name="TextBox 6"/>
          <p:cNvSpPr txBox="1">
            <a:spLocks noChangeArrowheads="1"/>
          </p:cNvSpPr>
          <p:nvPr/>
        </p:nvSpPr>
        <p:spPr bwMode="auto">
          <a:xfrm>
            <a:off x="442913" y="954088"/>
            <a:ext cx="2863850" cy="1476375"/>
          </a:xfrm>
          <a:prstGeom prst="rect">
            <a:avLst/>
          </a:prstGeom>
          <a:noFill/>
          <a:ln w="9525">
            <a:noFill/>
            <a:miter lim="800000"/>
            <a:headEnd/>
            <a:tailEnd/>
          </a:ln>
        </p:spPr>
        <p:txBody>
          <a:bodyPr wrap="none">
            <a:spAutoFit/>
          </a:bodyPr>
          <a:lstStyle/>
          <a:p>
            <a:r>
              <a:rPr lang="en-US">
                <a:solidFill>
                  <a:srgbClr val="FF0000"/>
                </a:solidFill>
              </a:rPr>
              <a:t>Georgia Land Lottery1807</a:t>
            </a:r>
          </a:p>
          <a:p>
            <a:r>
              <a:rPr lang="en-US"/>
              <a:t>Fortunate Draws</a:t>
            </a:r>
          </a:p>
          <a:p>
            <a:endParaRPr lang="en-US"/>
          </a:p>
          <a:p>
            <a:r>
              <a:rPr lang="en-US"/>
              <a:t>10 Dec 1807 </a:t>
            </a:r>
          </a:p>
          <a:p>
            <a:r>
              <a:rPr lang="en-US"/>
              <a:t>Jones County is Created.</a:t>
            </a:r>
          </a:p>
        </p:txBody>
      </p:sp>
      <p:sp>
        <p:nvSpPr>
          <p:cNvPr id="17414" name="TextBox 7"/>
          <p:cNvSpPr txBox="1">
            <a:spLocks noChangeArrowheads="1"/>
          </p:cNvSpPr>
          <p:nvPr/>
        </p:nvSpPr>
        <p:spPr bwMode="auto">
          <a:xfrm>
            <a:off x="5029200" y="990600"/>
            <a:ext cx="985838" cy="461963"/>
          </a:xfrm>
          <a:prstGeom prst="rect">
            <a:avLst/>
          </a:prstGeom>
          <a:noFill/>
          <a:ln w="9525">
            <a:noFill/>
            <a:miter lim="800000"/>
            <a:headEnd/>
            <a:tailEnd/>
          </a:ln>
        </p:spPr>
        <p:txBody>
          <a:bodyPr wrap="none">
            <a:spAutoFit/>
          </a:bodyPr>
          <a:lstStyle/>
          <a:p>
            <a:r>
              <a:rPr lang="en-US" sz="1200"/>
              <a:t>Jesse Kirk</a:t>
            </a:r>
          </a:p>
          <a:p>
            <a:r>
              <a:rPr lang="en-US" sz="1200"/>
              <a:t>William Kirk</a:t>
            </a:r>
          </a:p>
        </p:txBody>
      </p:sp>
      <p:sp>
        <p:nvSpPr>
          <p:cNvPr id="17415" name="TextBox 8"/>
          <p:cNvSpPr txBox="1">
            <a:spLocks noChangeArrowheads="1"/>
          </p:cNvSpPr>
          <p:nvPr/>
        </p:nvSpPr>
        <p:spPr bwMode="auto">
          <a:xfrm>
            <a:off x="6858000" y="4343400"/>
            <a:ext cx="2011363" cy="646113"/>
          </a:xfrm>
          <a:prstGeom prst="rect">
            <a:avLst/>
          </a:prstGeom>
          <a:noFill/>
          <a:ln w="9525">
            <a:noFill/>
            <a:miter lim="800000"/>
            <a:headEnd/>
            <a:tailEnd/>
          </a:ln>
        </p:spPr>
        <p:txBody>
          <a:bodyPr wrap="none">
            <a:spAutoFit/>
          </a:bodyPr>
          <a:lstStyle/>
          <a:p>
            <a:r>
              <a:rPr lang="en-US" sz="1200"/>
              <a:t>Asa Doggett (son of John) </a:t>
            </a:r>
          </a:p>
          <a:p>
            <a:r>
              <a:rPr lang="en-US" sz="1200"/>
              <a:t>Chatten Doggett </a:t>
            </a:r>
          </a:p>
          <a:p>
            <a:r>
              <a:rPr lang="en-US" sz="1200"/>
              <a:t>Thomas Doggett</a:t>
            </a:r>
          </a:p>
        </p:txBody>
      </p:sp>
      <p:sp>
        <p:nvSpPr>
          <p:cNvPr id="17416" name="TextBox 9"/>
          <p:cNvSpPr txBox="1">
            <a:spLocks noChangeArrowheads="1"/>
          </p:cNvSpPr>
          <p:nvPr/>
        </p:nvSpPr>
        <p:spPr bwMode="auto">
          <a:xfrm>
            <a:off x="6781800" y="1143000"/>
            <a:ext cx="1444625" cy="1200150"/>
          </a:xfrm>
          <a:prstGeom prst="rect">
            <a:avLst/>
          </a:prstGeom>
          <a:noFill/>
          <a:ln w="9525">
            <a:noFill/>
            <a:miter lim="800000"/>
            <a:headEnd/>
            <a:tailEnd/>
          </a:ln>
        </p:spPr>
        <p:txBody>
          <a:bodyPr wrap="none">
            <a:spAutoFit/>
          </a:bodyPr>
          <a:lstStyle/>
          <a:p>
            <a:r>
              <a:rPr lang="en-US" sz="1200"/>
              <a:t>Abraham Womack</a:t>
            </a:r>
          </a:p>
          <a:p>
            <a:r>
              <a:rPr lang="en-US" sz="1200"/>
              <a:t>Jacob Womack</a:t>
            </a:r>
          </a:p>
          <a:p>
            <a:r>
              <a:rPr lang="en-US" sz="1200"/>
              <a:t>John H. Womack</a:t>
            </a:r>
          </a:p>
          <a:p>
            <a:r>
              <a:rPr lang="en-US" sz="1200"/>
              <a:t>Mansel Womack</a:t>
            </a:r>
          </a:p>
          <a:p>
            <a:r>
              <a:rPr lang="en-US" sz="1200"/>
              <a:t>Richard Womack</a:t>
            </a:r>
          </a:p>
          <a:p>
            <a:r>
              <a:rPr lang="en-US" sz="1200"/>
              <a:t>Robert Womack</a:t>
            </a:r>
          </a:p>
        </p:txBody>
      </p:sp>
      <p:sp>
        <p:nvSpPr>
          <p:cNvPr id="17417" name="TextBox 10"/>
          <p:cNvSpPr txBox="1">
            <a:spLocks noChangeArrowheads="1"/>
          </p:cNvSpPr>
          <p:nvPr/>
        </p:nvSpPr>
        <p:spPr bwMode="auto">
          <a:xfrm>
            <a:off x="6781800" y="304800"/>
            <a:ext cx="1573213" cy="646113"/>
          </a:xfrm>
          <a:prstGeom prst="rect">
            <a:avLst/>
          </a:prstGeom>
          <a:noFill/>
          <a:ln w="9525">
            <a:noFill/>
            <a:miter lim="800000"/>
            <a:headEnd/>
            <a:tailEnd/>
          </a:ln>
        </p:spPr>
        <p:txBody>
          <a:bodyPr wrap="none">
            <a:spAutoFit/>
          </a:bodyPr>
          <a:lstStyle/>
          <a:p>
            <a:r>
              <a:rPr lang="en-US" sz="1200"/>
              <a:t>Ephraim McClendon</a:t>
            </a:r>
          </a:p>
          <a:p>
            <a:r>
              <a:rPr lang="en-US" sz="1200"/>
              <a:t>Lovin S. McClendon</a:t>
            </a:r>
          </a:p>
          <a:p>
            <a:r>
              <a:rPr lang="en-US" sz="1200"/>
              <a:t>Nancy McClendon</a:t>
            </a:r>
          </a:p>
        </p:txBody>
      </p:sp>
      <p:sp>
        <p:nvSpPr>
          <p:cNvPr id="17418" name="TextBox 11"/>
          <p:cNvSpPr txBox="1">
            <a:spLocks noChangeArrowheads="1"/>
          </p:cNvSpPr>
          <p:nvPr/>
        </p:nvSpPr>
        <p:spPr bwMode="auto">
          <a:xfrm>
            <a:off x="6858000" y="2514600"/>
            <a:ext cx="1727200" cy="1570038"/>
          </a:xfrm>
          <a:prstGeom prst="rect">
            <a:avLst/>
          </a:prstGeom>
          <a:noFill/>
          <a:ln w="9525">
            <a:noFill/>
            <a:miter lim="800000"/>
            <a:headEnd/>
            <a:tailEnd/>
          </a:ln>
        </p:spPr>
        <p:txBody>
          <a:bodyPr wrap="none">
            <a:spAutoFit/>
          </a:bodyPr>
          <a:lstStyle/>
          <a:p>
            <a:r>
              <a:rPr lang="en-US" sz="1200"/>
              <a:t>Fitz M. Hunt</a:t>
            </a:r>
          </a:p>
          <a:p>
            <a:r>
              <a:rPr lang="en-US" sz="1200"/>
              <a:t>Henry Hunt</a:t>
            </a:r>
          </a:p>
          <a:p>
            <a:r>
              <a:rPr lang="en-US" sz="1200"/>
              <a:t>John Hunt</a:t>
            </a:r>
          </a:p>
          <a:p>
            <a:r>
              <a:rPr lang="en-US" sz="1200"/>
              <a:t>Littleton Hunt</a:t>
            </a:r>
          </a:p>
          <a:p>
            <a:r>
              <a:rPr lang="en-US" sz="1200"/>
              <a:t>Michael C. Hunt</a:t>
            </a:r>
          </a:p>
          <a:p>
            <a:r>
              <a:rPr lang="en-US" sz="1200"/>
              <a:t>Rebecca Hunt (widow)</a:t>
            </a:r>
          </a:p>
          <a:p>
            <a:r>
              <a:rPr lang="en-US" sz="1200"/>
              <a:t>Thomas Hunt</a:t>
            </a:r>
          </a:p>
          <a:p>
            <a:r>
              <a:rPr lang="en-US" sz="1200"/>
              <a:t>William Hunt</a:t>
            </a:r>
          </a:p>
        </p:txBody>
      </p:sp>
      <p:sp>
        <p:nvSpPr>
          <p:cNvPr id="17419" name="TextBox 12"/>
          <p:cNvSpPr txBox="1">
            <a:spLocks noChangeArrowheads="1"/>
          </p:cNvSpPr>
          <p:nvPr/>
        </p:nvSpPr>
        <p:spPr bwMode="auto">
          <a:xfrm>
            <a:off x="228600" y="2743200"/>
            <a:ext cx="2819400" cy="646113"/>
          </a:xfrm>
          <a:prstGeom prst="rect">
            <a:avLst/>
          </a:prstGeom>
          <a:solidFill>
            <a:schemeClr val="bg1"/>
          </a:solidFill>
          <a:ln w="9525">
            <a:noFill/>
            <a:miter lim="800000"/>
            <a:headEnd/>
            <a:tailEnd/>
          </a:ln>
        </p:spPr>
        <p:txBody>
          <a:bodyPr>
            <a:spAutoFit/>
          </a:bodyPr>
          <a:lstStyle/>
          <a:p>
            <a:r>
              <a:rPr lang="en-US">
                <a:solidFill>
                  <a:srgbClr val="FF0000"/>
                </a:solidFill>
                <a:latin typeface="Calibri" pitchFamily="34" charset="0"/>
              </a:rPr>
              <a:t>1807</a:t>
            </a:r>
            <a:r>
              <a:rPr lang="en-US">
                <a:latin typeface="Calibri" pitchFamily="34" charset="0"/>
              </a:rPr>
              <a:t> – Stephen Kirk buys land in Baldwin County, Ga.</a:t>
            </a:r>
          </a:p>
        </p:txBody>
      </p:sp>
      <p:sp>
        <p:nvSpPr>
          <p:cNvPr id="17420" name="TextBox 13"/>
          <p:cNvSpPr txBox="1">
            <a:spLocks noChangeArrowheads="1"/>
          </p:cNvSpPr>
          <p:nvPr/>
        </p:nvSpPr>
        <p:spPr bwMode="auto">
          <a:xfrm>
            <a:off x="228600" y="3392488"/>
            <a:ext cx="2819400" cy="646112"/>
          </a:xfrm>
          <a:prstGeom prst="rect">
            <a:avLst/>
          </a:prstGeom>
          <a:solidFill>
            <a:schemeClr val="bg1"/>
          </a:solidFill>
          <a:ln w="9525">
            <a:noFill/>
            <a:miter lim="800000"/>
            <a:headEnd/>
            <a:tailEnd/>
          </a:ln>
        </p:spPr>
        <p:txBody>
          <a:bodyPr>
            <a:spAutoFit/>
          </a:bodyPr>
          <a:lstStyle/>
          <a:p>
            <a:r>
              <a:rPr lang="en-US">
                <a:solidFill>
                  <a:srgbClr val="FF0000"/>
                </a:solidFill>
                <a:latin typeface="Calibri" pitchFamily="34" charset="0"/>
              </a:rPr>
              <a:t>1808</a:t>
            </a:r>
            <a:r>
              <a:rPr lang="en-US">
                <a:latin typeface="Calibri" pitchFamily="34" charset="0"/>
              </a:rPr>
              <a:t> – Stephen Kirk buys land in Baldwin County, Ga.</a:t>
            </a:r>
          </a:p>
        </p:txBody>
      </p:sp>
      <p:sp>
        <p:nvSpPr>
          <p:cNvPr id="17421" name="TextBox 14"/>
          <p:cNvSpPr txBox="1">
            <a:spLocks noChangeArrowheads="1"/>
          </p:cNvSpPr>
          <p:nvPr/>
        </p:nvSpPr>
        <p:spPr bwMode="auto">
          <a:xfrm>
            <a:off x="228600" y="4078288"/>
            <a:ext cx="2819400" cy="646112"/>
          </a:xfrm>
          <a:prstGeom prst="rect">
            <a:avLst/>
          </a:prstGeom>
          <a:solidFill>
            <a:schemeClr val="bg1"/>
          </a:solidFill>
          <a:ln w="9525">
            <a:noFill/>
            <a:miter lim="800000"/>
            <a:headEnd/>
            <a:tailEnd/>
          </a:ln>
        </p:spPr>
        <p:txBody>
          <a:bodyPr>
            <a:spAutoFit/>
          </a:bodyPr>
          <a:lstStyle/>
          <a:p>
            <a:r>
              <a:rPr lang="en-US">
                <a:solidFill>
                  <a:srgbClr val="FF0000"/>
                </a:solidFill>
                <a:latin typeface="Calibri" pitchFamily="34" charset="0"/>
              </a:rPr>
              <a:t>1808</a:t>
            </a:r>
            <a:r>
              <a:rPr lang="en-US">
                <a:latin typeface="Calibri" pitchFamily="34" charset="0"/>
              </a:rPr>
              <a:t> – Stephen Kirk buys land in Baldwin County, Ga.</a:t>
            </a:r>
          </a:p>
        </p:txBody>
      </p:sp>
      <p:sp>
        <p:nvSpPr>
          <p:cNvPr id="17422" name="TextBox 15"/>
          <p:cNvSpPr txBox="1">
            <a:spLocks noChangeArrowheads="1"/>
          </p:cNvSpPr>
          <p:nvPr/>
        </p:nvSpPr>
        <p:spPr bwMode="auto">
          <a:xfrm>
            <a:off x="228600" y="4764088"/>
            <a:ext cx="2819400" cy="646112"/>
          </a:xfrm>
          <a:prstGeom prst="rect">
            <a:avLst/>
          </a:prstGeom>
          <a:solidFill>
            <a:schemeClr val="bg1"/>
          </a:solidFill>
          <a:ln w="9525">
            <a:noFill/>
            <a:miter lim="800000"/>
            <a:headEnd/>
            <a:tailEnd/>
          </a:ln>
        </p:spPr>
        <p:txBody>
          <a:bodyPr>
            <a:spAutoFit/>
          </a:bodyPr>
          <a:lstStyle/>
          <a:p>
            <a:r>
              <a:rPr lang="en-US">
                <a:solidFill>
                  <a:srgbClr val="FF0000"/>
                </a:solidFill>
                <a:latin typeface="Calibri" pitchFamily="34" charset="0"/>
              </a:rPr>
              <a:t>1809</a:t>
            </a:r>
            <a:r>
              <a:rPr lang="en-US">
                <a:latin typeface="Calibri" pitchFamily="34" charset="0"/>
              </a:rPr>
              <a:t> – Stephen Kirk buys land in Jones County, Ga.</a:t>
            </a:r>
          </a:p>
        </p:txBody>
      </p:sp>
      <p:sp>
        <p:nvSpPr>
          <p:cNvPr id="17423" name="TextBox 16"/>
          <p:cNvSpPr txBox="1">
            <a:spLocks noChangeArrowheads="1"/>
          </p:cNvSpPr>
          <p:nvPr/>
        </p:nvSpPr>
        <p:spPr bwMode="auto">
          <a:xfrm>
            <a:off x="228600" y="5410200"/>
            <a:ext cx="3200400" cy="646331"/>
          </a:xfrm>
          <a:prstGeom prst="rect">
            <a:avLst/>
          </a:prstGeom>
          <a:solidFill>
            <a:schemeClr val="bg1"/>
          </a:solidFill>
          <a:ln w="9525">
            <a:noFill/>
            <a:miter lim="800000"/>
            <a:headEnd/>
            <a:tailEnd/>
          </a:ln>
        </p:spPr>
        <p:txBody>
          <a:bodyPr wrap="square">
            <a:spAutoFit/>
          </a:bodyPr>
          <a:lstStyle/>
          <a:p>
            <a:r>
              <a:rPr lang="en-US" dirty="0">
                <a:solidFill>
                  <a:srgbClr val="FF0000"/>
                </a:solidFill>
                <a:latin typeface="Calibri" pitchFamily="34" charset="0"/>
              </a:rPr>
              <a:t>1810</a:t>
            </a:r>
            <a:r>
              <a:rPr lang="en-US" dirty="0">
                <a:latin typeface="Calibri" pitchFamily="34" charset="0"/>
              </a:rPr>
              <a:t> – Stephen Kirk buys and sells land in Jones County, Ga.</a:t>
            </a:r>
          </a:p>
        </p:txBody>
      </p:sp>
      <p:sp>
        <p:nvSpPr>
          <p:cNvPr id="17424" name="TextBox 17"/>
          <p:cNvSpPr txBox="1">
            <a:spLocks noChangeArrowheads="1"/>
          </p:cNvSpPr>
          <p:nvPr/>
        </p:nvSpPr>
        <p:spPr bwMode="auto">
          <a:xfrm>
            <a:off x="228600" y="6059488"/>
            <a:ext cx="2819400" cy="646112"/>
          </a:xfrm>
          <a:prstGeom prst="rect">
            <a:avLst/>
          </a:prstGeom>
          <a:solidFill>
            <a:schemeClr val="bg1"/>
          </a:solidFill>
          <a:ln w="9525">
            <a:noFill/>
            <a:miter lim="800000"/>
            <a:headEnd/>
            <a:tailEnd/>
          </a:ln>
        </p:spPr>
        <p:txBody>
          <a:bodyPr>
            <a:spAutoFit/>
          </a:bodyPr>
          <a:lstStyle/>
          <a:p>
            <a:r>
              <a:rPr lang="en-US">
                <a:solidFill>
                  <a:srgbClr val="FF0000"/>
                </a:solidFill>
                <a:latin typeface="Calibri" pitchFamily="34" charset="0"/>
              </a:rPr>
              <a:t>1811</a:t>
            </a:r>
            <a:r>
              <a:rPr lang="en-US">
                <a:latin typeface="Calibri" pitchFamily="34" charset="0"/>
              </a:rPr>
              <a:t> – Stephen Kirk buys land in Jones County, Ga.</a:t>
            </a:r>
          </a:p>
        </p:txBody>
      </p:sp>
      <p:sp>
        <p:nvSpPr>
          <p:cNvPr id="17425" name="TextBox 18"/>
          <p:cNvSpPr txBox="1">
            <a:spLocks noChangeArrowheads="1"/>
          </p:cNvSpPr>
          <p:nvPr/>
        </p:nvSpPr>
        <p:spPr bwMode="auto">
          <a:xfrm>
            <a:off x="3276600" y="5181600"/>
            <a:ext cx="5638800" cy="923925"/>
          </a:xfrm>
          <a:prstGeom prst="rect">
            <a:avLst/>
          </a:prstGeom>
          <a:solidFill>
            <a:schemeClr val="bg1"/>
          </a:solidFill>
          <a:ln w="9525">
            <a:noFill/>
            <a:miter lim="800000"/>
            <a:headEnd/>
            <a:tailEnd/>
          </a:ln>
        </p:spPr>
        <p:txBody>
          <a:bodyPr>
            <a:spAutoFit/>
          </a:bodyPr>
          <a:lstStyle/>
          <a:p>
            <a:r>
              <a:rPr lang="en-US">
                <a:solidFill>
                  <a:srgbClr val="FF0000"/>
                </a:solidFill>
                <a:latin typeface="Calibri" pitchFamily="34" charset="0"/>
              </a:rPr>
              <a:t>1807</a:t>
            </a:r>
            <a:r>
              <a:rPr lang="en-US">
                <a:latin typeface="Calibri" pitchFamily="34" charset="0"/>
              </a:rPr>
              <a:t> – 28 October: Asa Doggett is granted land in Baldwin County, Ga. then sells it to John Doggett for $2000 on 2 March 1808.</a:t>
            </a:r>
          </a:p>
        </p:txBody>
      </p:sp>
      <p:sp>
        <p:nvSpPr>
          <p:cNvPr id="17426" name="TextBox 19"/>
          <p:cNvSpPr txBox="1">
            <a:spLocks noChangeArrowheads="1"/>
          </p:cNvSpPr>
          <p:nvPr/>
        </p:nvSpPr>
        <p:spPr bwMode="auto">
          <a:xfrm>
            <a:off x="3276600" y="6096000"/>
            <a:ext cx="5562600" cy="646113"/>
          </a:xfrm>
          <a:prstGeom prst="rect">
            <a:avLst/>
          </a:prstGeom>
          <a:solidFill>
            <a:schemeClr val="bg1"/>
          </a:solidFill>
          <a:ln w="9525">
            <a:noFill/>
            <a:miter lim="800000"/>
            <a:headEnd/>
            <a:tailEnd/>
          </a:ln>
        </p:spPr>
        <p:txBody>
          <a:bodyPr>
            <a:spAutoFit/>
          </a:bodyPr>
          <a:lstStyle/>
          <a:p>
            <a:r>
              <a:rPr lang="en-US">
                <a:solidFill>
                  <a:srgbClr val="FF0000"/>
                </a:solidFill>
                <a:latin typeface="Calibri" pitchFamily="34" charset="0"/>
              </a:rPr>
              <a:t>1808-1814</a:t>
            </a:r>
            <a:r>
              <a:rPr lang="en-US">
                <a:latin typeface="Calibri" pitchFamily="34" charset="0"/>
              </a:rPr>
              <a:t> – Stephen Kirk appears on page 57 in Jones County, Ga. Ordinary Court Minutes.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 descr="Georgia Counties 1807 duplicate.gif"/>
          <p:cNvPicPr>
            <a:picLocks noChangeAspect="1"/>
          </p:cNvPicPr>
          <p:nvPr/>
        </p:nvPicPr>
        <p:blipFill>
          <a:blip r:embed="rId2"/>
          <a:srcRect/>
          <a:stretch>
            <a:fillRect/>
          </a:stretch>
        </p:blipFill>
        <p:spPr bwMode="auto">
          <a:xfrm>
            <a:off x="2757488" y="1243013"/>
            <a:ext cx="3629025" cy="4371975"/>
          </a:xfrm>
          <a:prstGeom prst="rect">
            <a:avLst/>
          </a:prstGeom>
          <a:noFill/>
          <a:ln w="9525">
            <a:noFill/>
            <a:miter lim="800000"/>
            <a:headEnd/>
            <a:tailEnd/>
          </a:ln>
        </p:spPr>
      </p:pic>
      <p:sp>
        <p:nvSpPr>
          <p:cNvPr id="18435" name="TextBox 4"/>
          <p:cNvSpPr txBox="1">
            <a:spLocks noChangeArrowheads="1"/>
          </p:cNvSpPr>
          <p:nvPr/>
        </p:nvSpPr>
        <p:spPr bwMode="auto">
          <a:xfrm>
            <a:off x="381000" y="304800"/>
            <a:ext cx="2665413" cy="584200"/>
          </a:xfrm>
          <a:prstGeom prst="rect">
            <a:avLst/>
          </a:prstGeom>
          <a:noFill/>
          <a:ln w="9525">
            <a:noFill/>
            <a:miter lim="800000"/>
            <a:headEnd/>
            <a:tailEnd/>
          </a:ln>
        </p:spPr>
        <p:txBody>
          <a:bodyPr wrap="none">
            <a:spAutoFit/>
          </a:bodyPr>
          <a:lstStyle/>
          <a:p>
            <a:r>
              <a:rPr lang="en-US" sz="3200"/>
              <a:t>Georgia 1813</a:t>
            </a:r>
          </a:p>
        </p:txBody>
      </p:sp>
      <p:sp>
        <p:nvSpPr>
          <p:cNvPr id="18436" name="TextBox 5"/>
          <p:cNvSpPr txBox="1">
            <a:spLocks noChangeArrowheads="1"/>
          </p:cNvSpPr>
          <p:nvPr/>
        </p:nvSpPr>
        <p:spPr bwMode="auto">
          <a:xfrm>
            <a:off x="465138" y="1341438"/>
            <a:ext cx="3192462" cy="1754187"/>
          </a:xfrm>
          <a:prstGeom prst="rect">
            <a:avLst/>
          </a:prstGeom>
          <a:noFill/>
          <a:ln w="9525">
            <a:noFill/>
            <a:miter lim="800000"/>
            <a:headEnd/>
            <a:tailEnd/>
          </a:ln>
        </p:spPr>
        <p:txBody>
          <a:bodyPr wrap="square">
            <a:spAutoFit/>
          </a:bodyPr>
          <a:lstStyle/>
          <a:p>
            <a:r>
              <a:rPr lang="en-US" dirty="0">
                <a:solidFill>
                  <a:srgbClr val="00B050"/>
                </a:solidFill>
              </a:rPr>
              <a:t>John Kirk – Jackson</a:t>
            </a:r>
          </a:p>
          <a:p>
            <a:r>
              <a:rPr lang="en-US" dirty="0">
                <a:solidFill>
                  <a:srgbClr val="00B050"/>
                </a:solidFill>
              </a:rPr>
              <a:t>John Kirk Sr. – Jackson</a:t>
            </a:r>
          </a:p>
          <a:p>
            <a:r>
              <a:rPr lang="en-US" dirty="0">
                <a:solidFill>
                  <a:srgbClr val="FF0000"/>
                </a:solidFill>
              </a:rPr>
              <a:t>John Kirk Jr. – Jackson</a:t>
            </a:r>
          </a:p>
          <a:p>
            <a:endParaRPr lang="en-US" dirty="0">
              <a:solidFill>
                <a:srgbClr val="FF0000"/>
              </a:solidFill>
            </a:endParaRPr>
          </a:p>
          <a:p>
            <a:r>
              <a:rPr lang="en-US" dirty="0">
                <a:solidFill>
                  <a:srgbClr val="FF0000"/>
                </a:solidFill>
              </a:rPr>
              <a:t>Stephen Kirk – Hancock</a:t>
            </a:r>
          </a:p>
          <a:p>
            <a:endParaRPr lang="en-US" dirty="0">
              <a:solidFill>
                <a:srgbClr val="FF0000"/>
              </a:solidFill>
            </a:endParaRPr>
          </a:p>
        </p:txBody>
      </p:sp>
      <p:sp>
        <p:nvSpPr>
          <p:cNvPr id="10" name="Oval 9"/>
          <p:cNvSpPr/>
          <p:nvPr/>
        </p:nvSpPr>
        <p:spPr>
          <a:xfrm>
            <a:off x="4191000" y="1828800"/>
            <a:ext cx="381000" cy="381000"/>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4191000" y="28956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9" name="TextBox 15"/>
          <p:cNvSpPr txBox="1">
            <a:spLocks noChangeArrowheads="1"/>
          </p:cNvSpPr>
          <p:nvPr/>
        </p:nvSpPr>
        <p:spPr bwMode="auto">
          <a:xfrm>
            <a:off x="5715000" y="838200"/>
            <a:ext cx="3124200" cy="923925"/>
          </a:xfrm>
          <a:prstGeom prst="rect">
            <a:avLst/>
          </a:prstGeom>
          <a:solidFill>
            <a:schemeClr val="bg1"/>
          </a:solidFill>
          <a:ln w="9525">
            <a:noFill/>
            <a:miter lim="800000"/>
            <a:headEnd/>
            <a:tailEnd/>
          </a:ln>
        </p:spPr>
        <p:txBody>
          <a:bodyPr>
            <a:spAutoFit/>
          </a:bodyPr>
          <a:lstStyle/>
          <a:p>
            <a:r>
              <a:rPr lang="en-US">
                <a:solidFill>
                  <a:srgbClr val="FF0000"/>
                </a:solidFill>
                <a:latin typeface="Calibri" pitchFamily="34" charset="0"/>
              </a:rPr>
              <a:t>1813</a:t>
            </a:r>
            <a:r>
              <a:rPr lang="en-US">
                <a:latin typeface="Calibri" pitchFamily="34" charset="0"/>
              </a:rPr>
              <a:t> – John Kirk Junior moves from Jackson County, Ga.  to Jones County, Ga.</a:t>
            </a:r>
          </a:p>
        </p:txBody>
      </p:sp>
      <p:sp>
        <p:nvSpPr>
          <p:cNvPr id="18440" name="Rectangle 16"/>
          <p:cNvSpPr>
            <a:spLocks noChangeArrowheads="1"/>
          </p:cNvSpPr>
          <p:nvPr/>
        </p:nvSpPr>
        <p:spPr bwMode="auto">
          <a:xfrm>
            <a:off x="479425" y="838200"/>
            <a:ext cx="1120775" cy="369888"/>
          </a:xfrm>
          <a:prstGeom prst="rect">
            <a:avLst/>
          </a:prstGeom>
          <a:noFill/>
          <a:ln w="9525">
            <a:noFill/>
            <a:miter lim="800000"/>
            <a:headEnd/>
            <a:tailEnd/>
          </a:ln>
        </p:spPr>
        <p:txBody>
          <a:bodyPr wrap="none">
            <a:spAutoFit/>
          </a:bodyPr>
          <a:lstStyle/>
          <a:p>
            <a:r>
              <a:rPr lang="en-US">
                <a:solidFill>
                  <a:srgbClr val="FF0000"/>
                </a:solidFill>
              </a:rPr>
              <a:t>Tax Rolls</a:t>
            </a:r>
            <a:endParaRPr lang="en-US"/>
          </a:p>
        </p:txBody>
      </p:sp>
      <p:cxnSp>
        <p:nvCxnSpPr>
          <p:cNvPr id="12" name="Straight Arrow Connector 11"/>
          <p:cNvCxnSpPr>
            <a:endCxn id="11" idx="4"/>
          </p:cNvCxnSpPr>
          <p:nvPr/>
        </p:nvCxnSpPr>
        <p:spPr>
          <a:xfrm rot="5400000" flipH="1" flipV="1">
            <a:off x="2952750" y="4210050"/>
            <a:ext cx="2362200" cy="4953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442" name="TextBox 13"/>
          <p:cNvSpPr txBox="1">
            <a:spLocks noChangeArrowheads="1"/>
          </p:cNvSpPr>
          <p:nvPr/>
        </p:nvSpPr>
        <p:spPr bwMode="auto">
          <a:xfrm>
            <a:off x="304800" y="5715000"/>
            <a:ext cx="8839200" cy="369888"/>
          </a:xfrm>
          <a:prstGeom prst="rect">
            <a:avLst/>
          </a:prstGeom>
          <a:solidFill>
            <a:schemeClr val="bg1"/>
          </a:solidFill>
          <a:ln w="9525">
            <a:noFill/>
            <a:miter lim="800000"/>
            <a:headEnd/>
            <a:tailEnd/>
          </a:ln>
        </p:spPr>
        <p:txBody>
          <a:bodyPr wrap="square">
            <a:spAutoFit/>
          </a:bodyPr>
          <a:lstStyle/>
          <a:p>
            <a:r>
              <a:rPr lang="en-US" dirty="0">
                <a:solidFill>
                  <a:srgbClr val="FF0000"/>
                </a:solidFill>
                <a:latin typeface="Calibri" pitchFamily="34" charset="0"/>
              </a:rPr>
              <a:t>1813</a:t>
            </a:r>
            <a:r>
              <a:rPr lang="en-US" dirty="0">
                <a:latin typeface="Calibri" pitchFamily="34" charset="0"/>
              </a:rPr>
              <a:t> – 20 Nov: John Kirk applies for marriage license marries Mary Reeves 21 Nov 1813.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Georgia Counties 1826 duplicate.gif"/>
          <p:cNvPicPr>
            <a:picLocks noChangeAspect="1"/>
          </p:cNvPicPr>
          <p:nvPr/>
        </p:nvPicPr>
        <p:blipFill>
          <a:blip r:embed="rId2"/>
          <a:srcRect/>
          <a:stretch>
            <a:fillRect/>
          </a:stretch>
        </p:blipFill>
        <p:spPr bwMode="auto">
          <a:xfrm>
            <a:off x="2762250" y="1243013"/>
            <a:ext cx="3619500" cy="4371975"/>
          </a:xfrm>
          <a:prstGeom prst="rect">
            <a:avLst/>
          </a:prstGeom>
          <a:noFill/>
          <a:ln w="9525">
            <a:noFill/>
            <a:miter lim="800000"/>
            <a:headEnd/>
            <a:tailEnd/>
          </a:ln>
        </p:spPr>
      </p:pic>
      <p:sp>
        <p:nvSpPr>
          <p:cNvPr id="19459" name="TextBox 4"/>
          <p:cNvSpPr txBox="1">
            <a:spLocks noChangeArrowheads="1"/>
          </p:cNvSpPr>
          <p:nvPr/>
        </p:nvSpPr>
        <p:spPr bwMode="auto">
          <a:xfrm>
            <a:off x="381000" y="304800"/>
            <a:ext cx="3713163" cy="584200"/>
          </a:xfrm>
          <a:prstGeom prst="rect">
            <a:avLst/>
          </a:prstGeom>
          <a:noFill/>
          <a:ln w="9525">
            <a:noFill/>
            <a:miter lim="800000"/>
            <a:headEnd/>
            <a:tailEnd/>
          </a:ln>
        </p:spPr>
        <p:txBody>
          <a:bodyPr wrap="none">
            <a:spAutoFit/>
          </a:bodyPr>
          <a:lstStyle/>
          <a:p>
            <a:r>
              <a:rPr lang="en-US" sz="3200"/>
              <a:t>Georgia 1819-1826</a:t>
            </a:r>
          </a:p>
        </p:txBody>
      </p:sp>
      <p:sp>
        <p:nvSpPr>
          <p:cNvPr id="7" name="Oval 6"/>
          <p:cNvSpPr/>
          <p:nvPr/>
        </p:nvSpPr>
        <p:spPr>
          <a:xfrm>
            <a:off x="4191000" y="28956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1" name="TextBox 8"/>
          <p:cNvSpPr txBox="1">
            <a:spLocks noChangeArrowheads="1"/>
          </p:cNvSpPr>
          <p:nvPr/>
        </p:nvSpPr>
        <p:spPr bwMode="auto">
          <a:xfrm>
            <a:off x="5715000" y="838200"/>
            <a:ext cx="2971800" cy="923925"/>
          </a:xfrm>
          <a:prstGeom prst="rect">
            <a:avLst/>
          </a:prstGeom>
          <a:solidFill>
            <a:schemeClr val="bg1"/>
          </a:solidFill>
          <a:ln w="9525">
            <a:noFill/>
            <a:miter lim="800000"/>
            <a:headEnd/>
            <a:tailEnd/>
          </a:ln>
        </p:spPr>
        <p:txBody>
          <a:bodyPr>
            <a:spAutoFit/>
          </a:bodyPr>
          <a:lstStyle/>
          <a:p>
            <a:r>
              <a:rPr lang="en-US">
                <a:solidFill>
                  <a:srgbClr val="00B050"/>
                </a:solidFill>
                <a:latin typeface="Calibri" pitchFamily="34" charset="0"/>
              </a:rPr>
              <a:t>1820</a:t>
            </a:r>
            <a:r>
              <a:rPr lang="en-US">
                <a:latin typeface="Calibri" pitchFamily="34" charset="0"/>
              </a:rPr>
              <a:t> – 14 Aug:  John Kirk marries Barsheba Tyler in Greene County, GA.</a:t>
            </a:r>
          </a:p>
        </p:txBody>
      </p:sp>
      <p:sp>
        <p:nvSpPr>
          <p:cNvPr id="10" name="Oval 9"/>
          <p:cNvSpPr/>
          <p:nvPr/>
        </p:nvSpPr>
        <p:spPr>
          <a:xfrm>
            <a:off x="4419600" y="2286000"/>
            <a:ext cx="3810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Arrow Connector 13"/>
          <p:cNvCxnSpPr>
            <a:endCxn id="10" idx="7"/>
          </p:cNvCxnSpPr>
          <p:nvPr/>
        </p:nvCxnSpPr>
        <p:spPr>
          <a:xfrm rot="5400000">
            <a:off x="4745037" y="1447801"/>
            <a:ext cx="893763" cy="89376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464" name="TextBox 14"/>
          <p:cNvSpPr txBox="1">
            <a:spLocks noChangeArrowheads="1"/>
          </p:cNvSpPr>
          <p:nvPr/>
        </p:nvSpPr>
        <p:spPr bwMode="auto">
          <a:xfrm>
            <a:off x="6324600" y="2286000"/>
            <a:ext cx="2743200" cy="1200150"/>
          </a:xfrm>
          <a:prstGeom prst="rect">
            <a:avLst/>
          </a:prstGeom>
          <a:solidFill>
            <a:schemeClr val="bg1"/>
          </a:solidFill>
          <a:ln w="9525">
            <a:noFill/>
            <a:miter lim="800000"/>
            <a:headEnd/>
            <a:tailEnd/>
          </a:ln>
        </p:spPr>
        <p:txBody>
          <a:bodyPr>
            <a:spAutoFit/>
          </a:bodyPr>
          <a:lstStyle/>
          <a:p>
            <a:r>
              <a:rPr lang="en-US">
                <a:solidFill>
                  <a:srgbClr val="FF0000"/>
                </a:solidFill>
                <a:latin typeface="Calibri" pitchFamily="34" charset="0"/>
              </a:rPr>
              <a:t>1819</a:t>
            </a:r>
            <a:r>
              <a:rPr lang="en-US">
                <a:latin typeface="Calibri" pitchFamily="34" charset="0"/>
              </a:rPr>
              <a:t> – 22 Dec:  John Kirk applies for marriage license and marries Lucy Ellington Hendricks on 23 Dec 1819.</a:t>
            </a:r>
          </a:p>
        </p:txBody>
      </p:sp>
      <p:cxnSp>
        <p:nvCxnSpPr>
          <p:cNvPr id="19" name="Straight Arrow Connector 18"/>
          <p:cNvCxnSpPr>
            <a:endCxn id="21" idx="3"/>
          </p:cNvCxnSpPr>
          <p:nvPr/>
        </p:nvCxnSpPr>
        <p:spPr>
          <a:xfrm rot="5400000" flipH="1" flipV="1">
            <a:off x="1600201" y="3221037"/>
            <a:ext cx="2341562" cy="21891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466" name="TextBox 19"/>
          <p:cNvSpPr txBox="1">
            <a:spLocks noChangeArrowheads="1"/>
          </p:cNvSpPr>
          <p:nvPr/>
        </p:nvSpPr>
        <p:spPr bwMode="auto">
          <a:xfrm>
            <a:off x="685800" y="5638800"/>
            <a:ext cx="7772400" cy="369888"/>
          </a:xfrm>
          <a:prstGeom prst="rect">
            <a:avLst/>
          </a:prstGeom>
          <a:solidFill>
            <a:schemeClr val="bg1"/>
          </a:solidFill>
          <a:ln w="9525">
            <a:noFill/>
            <a:miter lim="800000"/>
            <a:headEnd/>
            <a:tailEnd/>
          </a:ln>
        </p:spPr>
        <p:txBody>
          <a:bodyPr wrap="square">
            <a:spAutoFit/>
          </a:bodyPr>
          <a:lstStyle/>
          <a:p>
            <a:r>
              <a:rPr lang="en-US" dirty="0">
                <a:solidFill>
                  <a:srgbClr val="FF0000"/>
                </a:solidFill>
                <a:latin typeface="Calibri" pitchFamily="34" charset="0"/>
              </a:rPr>
              <a:t>1825</a:t>
            </a:r>
            <a:r>
              <a:rPr lang="en-US" dirty="0">
                <a:latin typeface="Calibri" pitchFamily="34" charset="0"/>
              </a:rPr>
              <a:t> – Mar 4:  William Kirk marries </a:t>
            </a:r>
            <a:r>
              <a:rPr lang="en-US" dirty="0" err="1">
                <a:latin typeface="Calibri" pitchFamily="34" charset="0"/>
              </a:rPr>
              <a:t>Menefer</a:t>
            </a:r>
            <a:r>
              <a:rPr lang="en-US" dirty="0">
                <a:latin typeface="Calibri" pitchFamily="34" charset="0"/>
              </a:rPr>
              <a:t> </a:t>
            </a:r>
            <a:r>
              <a:rPr lang="en-US" dirty="0" err="1">
                <a:latin typeface="Calibri" pitchFamily="34" charset="0"/>
              </a:rPr>
              <a:t>Huldah</a:t>
            </a:r>
            <a:r>
              <a:rPr lang="en-US" dirty="0">
                <a:latin typeface="Calibri" pitchFamily="34" charset="0"/>
              </a:rPr>
              <a:t> in Monroe County, GA.</a:t>
            </a:r>
          </a:p>
        </p:txBody>
      </p:sp>
      <p:sp>
        <p:nvSpPr>
          <p:cNvPr id="21" name="Oval 20"/>
          <p:cNvSpPr/>
          <p:nvPr/>
        </p:nvSpPr>
        <p:spPr>
          <a:xfrm>
            <a:off x="3810000" y="28194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traight Arrow Connector 23"/>
          <p:cNvCxnSpPr>
            <a:endCxn id="7" idx="6"/>
          </p:cNvCxnSpPr>
          <p:nvPr/>
        </p:nvCxnSpPr>
        <p:spPr>
          <a:xfrm rot="10800000" flipV="1">
            <a:off x="4572000" y="2590800"/>
            <a:ext cx="1676400" cy="4953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469" name="TextBox 26"/>
          <p:cNvSpPr txBox="1">
            <a:spLocks noChangeArrowheads="1"/>
          </p:cNvSpPr>
          <p:nvPr/>
        </p:nvSpPr>
        <p:spPr bwMode="auto">
          <a:xfrm>
            <a:off x="442913" y="954088"/>
            <a:ext cx="2530475" cy="2030412"/>
          </a:xfrm>
          <a:prstGeom prst="rect">
            <a:avLst/>
          </a:prstGeom>
          <a:noFill/>
          <a:ln w="9525">
            <a:noFill/>
            <a:miter lim="800000"/>
            <a:headEnd/>
            <a:tailEnd/>
          </a:ln>
        </p:spPr>
        <p:txBody>
          <a:bodyPr wrap="none">
            <a:spAutoFit/>
          </a:bodyPr>
          <a:lstStyle/>
          <a:p>
            <a:r>
              <a:rPr lang="en-US">
                <a:solidFill>
                  <a:srgbClr val="FF0000"/>
                </a:solidFill>
              </a:rPr>
              <a:t>Georgia Land Lotteries</a:t>
            </a:r>
          </a:p>
          <a:p>
            <a:r>
              <a:rPr lang="en-US">
                <a:solidFill>
                  <a:srgbClr val="FF0000"/>
                </a:solidFill>
              </a:rPr>
              <a:t>1820 (3</a:t>
            </a:r>
            <a:r>
              <a:rPr lang="en-US" baseline="30000">
                <a:solidFill>
                  <a:srgbClr val="FF0000"/>
                </a:solidFill>
              </a:rPr>
              <a:t>rd</a:t>
            </a:r>
            <a:r>
              <a:rPr lang="en-US">
                <a:solidFill>
                  <a:srgbClr val="FF0000"/>
                </a:solidFill>
              </a:rPr>
              <a:t> )</a:t>
            </a:r>
          </a:p>
          <a:p>
            <a:r>
              <a:rPr lang="en-US">
                <a:solidFill>
                  <a:srgbClr val="FF0000"/>
                </a:solidFill>
              </a:rPr>
              <a:t>1821 (4</a:t>
            </a:r>
            <a:r>
              <a:rPr lang="en-US" baseline="30000">
                <a:solidFill>
                  <a:srgbClr val="FF0000"/>
                </a:solidFill>
              </a:rPr>
              <a:t>th</a:t>
            </a:r>
            <a:r>
              <a:rPr lang="en-US">
                <a:solidFill>
                  <a:srgbClr val="FF0000"/>
                </a:solidFill>
              </a:rPr>
              <a:t> )</a:t>
            </a:r>
          </a:p>
          <a:p>
            <a:r>
              <a:rPr lang="en-US">
                <a:solidFill>
                  <a:srgbClr val="FF0000"/>
                </a:solidFill>
              </a:rPr>
              <a:t>1827 (5</a:t>
            </a:r>
            <a:r>
              <a:rPr lang="en-US" baseline="30000">
                <a:solidFill>
                  <a:srgbClr val="FF0000"/>
                </a:solidFill>
              </a:rPr>
              <a:t>th</a:t>
            </a:r>
            <a:r>
              <a:rPr lang="en-US">
                <a:solidFill>
                  <a:srgbClr val="FF0000"/>
                </a:solidFill>
              </a:rPr>
              <a:t> )</a:t>
            </a:r>
          </a:p>
          <a:p>
            <a:r>
              <a:rPr lang="en-US">
                <a:solidFill>
                  <a:srgbClr val="FF0000"/>
                </a:solidFill>
              </a:rPr>
              <a:t>1832 (6</a:t>
            </a:r>
            <a:r>
              <a:rPr lang="en-US" baseline="30000">
                <a:solidFill>
                  <a:srgbClr val="FF0000"/>
                </a:solidFill>
              </a:rPr>
              <a:t>th</a:t>
            </a:r>
            <a:r>
              <a:rPr lang="en-US">
                <a:solidFill>
                  <a:srgbClr val="FF0000"/>
                </a:solidFill>
              </a:rPr>
              <a:t> )</a:t>
            </a:r>
          </a:p>
          <a:p>
            <a:r>
              <a:rPr lang="en-US">
                <a:solidFill>
                  <a:srgbClr val="FF0000"/>
                </a:solidFill>
              </a:rPr>
              <a:t>1832 (7</a:t>
            </a:r>
            <a:r>
              <a:rPr lang="en-US" baseline="30000">
                <a:solidFill>
                  <a:srgbClr val="FF0000"/>
                </a:solidFill>
              </a:rPr>
              <a:t>th</a:t>
            </a:r>
            <a:r>
              <a:rPr lang="en-US">
                <a:solidFill>
                  <a:srgbClr val="FF0000"/>
                </a:solidFill>
              </a:rPr>
              <a:t> or Gold)</a:t>
            </a:r>
          </a:p>
          <a:p>
            <a:r>
              <a:rPr lang="en-US">
                <a:solidFill>
                  <a:srgbClr val="FF0000"/>
                </a:solidFill>
              </a:rPr>
              <a:t>1833 (8</a:t>
            </a:r>
            <a:r>
              <a:rPr lang="en-US" baseline="30000">
                <a:solidFill>
                  <a:srgbClr val="FF0000"/>
                </a:solidFill>
              </a:rPr>
              <a:t>th</a:t>
            </a:r>
            <a:r>
              <a:rPr lang="en-US">
                <a:solidFill>
                  <a:srgbClr val="FF0000"/>
                </a:solidFill>
              </a:rPr>
              <a:t>)</a:t>
            </a:r>
          </a:p>
        </p:txBody>
      </p:sp>
      <p:sp>
        <p:nvSpPr>
          <p:cNvPr id="28" name="Oval 27"/>
          <p:cNvSpPr/>
          <p:nvPr/>
        </p:nvSpPr>
        <p:spPr>
          <a:xfrm>
            <a:off x="3176588" y="3327400"/>
            <a:ext cx="381000" cy="381000"/>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3709988" y="2438400"/>
            <a:ext cx="381000" cy="381000"/>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Georgia Counties 1827 duplicate.gif"/>
          <p:cNvPicPr>
            <a:picLocks noChangeAspect="1"/>
          </p:cNvPicPr>
          <p:nvPr/>
        </p:nvPicPr>
        <p:blipFill>
          <a:blip r:embed="rId2"/>
          <a:srcRect/>
          <a:stretch>
            <a:fillRect/>
          </a:stretch>
        </p:blipFill>
        <p:spPr bwMode="auto">
          <a:xfrm>
            <a:off x="2614613" y="1243013"/>
            <a:ext cx="3810000" cy="4371975"/>
          </a:xfrm>
          <a:prstGeom prst="rect">
            <a:avLst/>
          </a:prstGeom>
          <a:noFill/>
          <a:ln w="9525">
            <a:noFill/>
            <a:miter lim="800000"/>
            <a:headEnd/>
            <a:tailEnd/>
          </a:ln>
        </p:spPr>
      </p:pic>
      <p:sp>
        <p:nvSpPr>
          <p:cNvPr id="20483" name="TextBox 4"/>
          <p:cNvSpPr txBox="1">
            <a:spLocks noChangeArrowheads="1"/>
          </p:cNvSpPr>
          <p:nvPr/>
        </p:nvSpPr>
        <p:spPr bwMode="auto">
          <a:xfrm>
            <a:off x="381000" y="304800"/>
            <a:ext cx="2665413" cy="584200"/>
          </a:xfrm>
          <a:prstGeom prst="rect">
            <a:avLst/>
          </a:prstGeom>
          <a:noFill/>
          <a:ln w="9525">
            <a:noFill/>
            <a:miter lim="800000"/>
            <a:headEnd/>
            <a:tailEnd/>
          </a:ln>
        </p:spPr>
        <p:txBody>
          <a:bodyPr wrap="none">
            <a:spAutoFit/>
          </a:bodyPr>
          <a:lstStyle/>
          <a:p>
            <a:r>
              <a:rPr lang="en-US" sz="3200"/>
              <a:t>Georgia 1827</a:t>
            </a:r>
          </a:p>
        </p:txBody>
      </p:sp>
      <p:sp>
        <p:nvSpPr>
          <p:cNvPr id="20484" name="TextBox 7"/>
          <p:cNvSpPr txBox="1">
            <a:spLocks noChangeArrowheads="1"/>
          </p:cNvSpPr>
          <p:nvPr/>
        </p:nvSpPr>
        <p:spPr bwMode="auto">
          <a:xfrm>
            <a:off x="442913" y="954088"/>
            <a:ext cx="2530475" cy="2030412"/>
          </a:xfrm>
          <a:prstGeom prst="rect">
            <a:avLst/>
          </a:prstGeom>
          <a:noFill/>
          <a:ln w="9525">
            <a:noFill/>
            <a:miter lim="800000"/>
            <a:headEnd/>
            <a:tailEnd/>
          </a:ln>
        </p:spPr>
        <p:txBody>
          <a:bodyPr wrap="none">
            <a:spAutoFit/>
          </a:bodyPr>
          <a:lstStyle/>
          <a:p>
            <a:r>
              <a:rPr lang="en-US">
                <a:solidFill>
                  <a:srgbClr val="FF0000"/>
                </a:solidFill>
              </a:rPr>
              <a:t>Georgia Land Lotteries</a:t>
            </a:r>
          </a:p>
          <a:p>
            <a:r>
              <a:rPr lang="en-US">
                <a:solidFill>
                  <a:srgbClr val="FF0000"/>
                </a:solidFill>
              </a:rPr>
              <a:t>1820 (3</a:t>
            </a:r>
            <a:r>
              <a:rPr lang="en-US" baseline="30000">
                <a:solidFill>
                  <a:srgbClr val="FF0000"/>
                </a:solidFill>
              </a:rPr>
              <a:t>rd</a:t>
            </a:r>
            <a:r>
              <a:rPr lang="en-US">
                <a:solidFill>
                  <a:srgbClr val="FF0000"/>
                </a:solidFill>
              </a:rPr>
              <a:t> )</a:t>
            </a:r>
          </a:p>
          <a:p>
            <a:r>
              <a:rPr lang="en-US">
                <a:solidFill>
                  <a:srgbClr val="FF0000"/>
                </a:solidFill>
              </a:rPr>
              <a:t>1821 (4</a:t>
            </a:r>
            <a:r>
              <a:rPr lang="en-US" baseline="30000">
                <a:solidFill>
                  <a:srgbClr val="FF0000"/>
                </a:solidFill>
              </a:rPr>
              <a:t>th</a:t>
            </a:r>
            <a:r>
              <a:rPr lang="en-US">
                <a:solidFill>
                  <a:srgbClr val="FF0000"/>
                </a:solidFill>
              </a:rPr>
              <a:t> )</a:t>
            </a:r>
          </a:p>
          <a:p>
            <a:r>
              <a:rPr lang="en-US">
                <a:solidFill>
                  <a:srgbClr val="FF0000"/>
                </a:solidFill>
              </a:rPr>
              <a:t>1827 (5</a:t>
            </a:r>
            <a:r>
              <a:rPr lang="en-US" baseline="30000">
                <a:solidFill>
                  <a:srgbClr val="FF0000"/>
                </a:solidFill>
              </a:rPr>
              <a:t>th</a:t>
            </a:r>
            <a:r>
              <a:rPr lang="en-US">
                <a:solidFill>
                  <a:srgbClr val="FF0000"/>
                </a:solidFill>
              </a:rPr>
              <a:t> )</a:t>
            </a:r>
          </a:p>
          <a:p>
            <a:r>
              <a:rPr lang="en-US">
                <a:solidFill>
                  <a:srgbClr val="FF0000"/>
                </a:solidFill>
              </a:rPr>
              <a:t>1832 (6</a:t>
            </a:r>
            <a:r>
              <a:rPr lang="en-US" baseline="30000">
                <a:solidFill>
                  <a:srgbClr val="FF0000"/>
                </a:solidFill>
              </a:rPr>
              <a:t>th</a:t>
            </a:r>
            <a:r>
              <a:rPr lang="en-US">
                <a:solidFill>
                  <a:srgbClr val="FF0000"/>
                </a:solidFill>
              </a:rPr>
              <a:t> )</a:t>
            </a:r>
          </a:p>
          <a:p>
            <a:r>
              <a:rPr lang="en-US">
                <a:solidFill>
                  <a:srgbClr val="FF0000"/>
                </a:solidFill>
              </a:rPr>
              <a:t>1832 (7</a:t>
            </a:r>
            <a:r>
              <a:rPr lang="en-US" baseline="30000">
                <a:solidFill>
                  <a:srgbClr val="FF0000"/>
                </a:solidFill>
              </a:rPr>
              <a:t>th</a:t>
            </a:r>
            <a:r>
              <a:rPr lang="en-US">
                <a:solidFill>
                  <a:srgbClr val="FF0000"/>
                </a:solidFill>
              </a:rPr>
              <a:t> or Gold)</a:t>
            </a:r>
          </a:p>
          <a:p>
            <a:r>
              <a:rPr lang="en-US">
                <a:solidFill>
                  <a:srgbClr val="FF0000"/>
                </a:solidFill>
              </a:rPr>
              <a:t>1833 (8</a:t>
            </a:r>
            <a:r>
              <a:rPr lang="en-US" baseline="30000">
                <a:solidFill>
                  <a:srgbClr val="FF0000"/>
                </a:solidFill>
              </a:rPr>
              <a:t>th</a:t>
            </a:r>
            <a:r>
              <a:rPr lang="en-US">
                <a:solidFill>
                  <a:srgbClr val="FF0000"/>
                </a:solidFill>
              </a:rPr>
              <a:t>)</a:t>
            </a:r>
          </a:p>
        </p:txBody>
      </p:sp>
      <p:sp>
        <p:nvSpPr>
          <p:cNvPr id="10" name="Oval 9"/>
          <p:cNvSpPr/>
          <p:nvPr/>
        </p:nvSpPr>
        <p:spPr>
          <a:xfrm>
            <a:off x="3708400" y="2438400"/>
            <a:ext cx="3810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6" name="TextBox 10"/>
          <p:cNvSpPr txBox="1">
            <a:spLocks noChangeArrowheads="1"/>
          </p:cNvSpPr>
          <p:nvPr/>
        </p:nvSpPr>
        <p:spPr bwMode="auto">
          <a:xfrm>
            <a:off x="304800" y="5257800"/>
            <a:ext cx="8534400" cy="646331"/>
          </a:xfrm>
          <a:prstGeom prst="rect">
            <a:avLst/>
          </a:prstGeom>
          <a:solidFill>
            <a:schemeClr val="bg1"/>
          </a:solidFill>
          <a:ln w="9525">
            <a:noFill/>
            <a:miter lim="800000"/>
            <a:headEnd/>
            <a:tailEnd/>
          </a:ln>
        </p:spPr>
        <p:txBody>
          <a:bodyPr wrap="square">
            <a:spAutoFit/>
          </a:bodyPr>
          <a:lstStyle/>
          <a:p>
            <a:r>
              <a:rPr lang="en-US" dirty="0">
                <a:solidFill>
                  <a:srgbClr val="00B050"/>
                </a:solidFill>
                <a:latin typeface="Calibri" pitchFamily="34" charset="0"/>
              </a:rPr>
              <a:t>1827</a:t>
            </a:r>
            <a:r>
              <a:rPr lang="en-US" dirty="0">
                <a:latin typeface="Calibri" pitchFamily="34" charset="0"/>
              </a:rPr>
              <a:t> – Aug 10:  Joseph Kirk (solider) living in Henry County pays as a fortunate </a:t>
            </a:r>
            <a:r>
              <a:rPr lang="en-US" dirty="0" smtClean="0">
                <a:latin typeface="Calibri" pitchFamily="34" charset="0"/>
              </a:rPr>
              <a:t>drawer on </a:t>
            </a:r>
            <a:r>
              <a:rPr lang="en-US" dirty="0">
                <a:latin typeface="Calibri" pitchFamily="34" charset="0"/>
              </a:rPr>
              <a:t>22 Dec 1828 for a land grant from the Muscogee Land Grant 1827-1852.</a:t>
            </a:r>
          </a:p>
        </p:txBody>
      </p:sp>
      <p:sp>
        <p:nvSpPr>
          <p:cNvPr id="12" name="Oval 11"/>
          <p:cNvSpPr/>
          <p:nvPr/>
        </p:nvSpPr>
        <p:spPr>
          <a:xfrm>
            <a:off x="3176588" y="3327400"/>
            <a:ext cx="381000" cy="381000"/>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nc1720.jpg"/>
          <p:cNvPicPr>
            <a:picLocks noChangeAspect="1"/>
          </p:cNvPicPr>
          <p:nvPr/>
        </p:nvPicPr>
        <p:blipFill>
          <a:blip r:embed="rId2"/>
          <a:srcRect/>
          <a:stretch>
            <a:fillRect/>
          </a:stretch>
        </p:blipFill>
        <p:spPr bwMode="auto">
          <a:xfrm>
            <a:off x="990600" y="1028700"/>
            <a:ext cx="7162800" cy="4800600"/>
          </a:xfrm>
          <a:prstGeom prst="rect">
            <a:avLst/>
          </a:prstGeom>
          <a:noFill/>
          <a:ln w="9525">
            <a:noFill/>
            <a:miter lim="800000"/>
            <a:headEnd/>
            <a:tailEnd/>
          </a:ln>
        </p:spPr>
      </p:pic>
      <p:sp>
        <p:nvSpPr>
          <p:cNvPr id="3075" name="TextBox 4"/>
          <p:cNvSpPr txBox="1">
            <a:spLocks noChangeArrowheads="1"/>
          </p:cNvSpPr>
          <p:nvPr/>
        </p:nvSpPr>
        <p:spPr bwMode="auto">
          <a:xfrm>
            <a:off x="228600" y="228600"/>
            <a:ext cx="3851275" cy="584200"/>
          </a:xfrm>
          <a:prstGeom prst="rect">
            <a:avLst/>
          </a:prstGeom>
          <a:noFill/>
          <a:ln w="9525">
            <a:noFill/>
            <a:miter lim="800000"/>
            <a:headEnd/>
            <a:tailEnd/>
          </a:ln>
        </p:spPr>
        <p:txBody>
          <a:bodyPr wrap="none">
            <a:spAutoFit/>
          </a:bodyPr>
          <a:lstStyle/>
          <a:p>
            <a:r>
              <a:rPr lang="en-US" sz="3200"/>
              <a:t>North Carolina 1763</a:t>
            </a:r>
          </a:p>
        </p:txBody>
      </p:sp>
      <p:sp>
        <p:nvSpPr>
          <p:cNvPr id="6" name="Oval 5"/>
          <p:cNvSpPr/>
          <p:nvPr/>
        </p:nvSpPr>
        <p:spPr>
          <a:xfrm>
            <a:off x="5029200" y="3581400"/>
            <a:ext cx="381000" cy="381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pic>
        <p:nvPicPr>
          <p:cNvPr id="8" name="Picture 4" descr="Map_of_Chatham_County_North_Carolina_With_Municipal_and_Township_Labels.bmp"/>
          <p:cNvPicPr>
            <a:picLocks noChangeAspect="1"/>
          </p:cNvPicPr>
          <p:nvPr/>
        </p:nvPicPr>
        <p:blipFill>
          <a:blip r:embed="rId3"/>
          <a:srcRect/>
          <a:stretch>
            <a:fillRect/>
          </a:stretch>
        </p:blipFill>
        <p:spPr bwMode="auto">
          <a:xfrm>
            <a:off x="762000" y="838200"/>
            <a:ext cx="1887538" cy="133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0" name="Straight Arrow Connector 9"/>
          <p:cNvCxnSpPr/>
          <p:nvPr/>
        </p:nvCxnSpPr>
        <p:spPr>
          <a:xfrm>
            <a:off x="2743200" y="2209800"/>
            <a:ext cx="2362200" cy="1371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79" name="TextBox 9"/>
          <p:cNvSpPr txBox="1">
            <a:spLocks noChangeArrowheads="1"/>
          </p:cNvSpPr>
          <p:nvPr/>
        </p:nvSpPr>
        <p:spPr bwMode="auto">
          <a:xfrm>
            <a:off x="1524000" y="6019800"/>
            <a:ext cx="6324600" cy="369888"/>
          </a:xfrm>
          <a:prstGeom prst="rect">
            <a:avLst/>
          </a:prstGeom>
          <a:solidFill>
            <a:schemeClr val="bg1"/>
          </a:solidFill>
          <a:ln w="9525">
            <a:noFill/>
            <a:miter lim="800000"/>
            <a:headEnd/>
            <a:tailEnd/>
          </a:ln>
        </p:spPr>
        <p:txBody>
          <a:bodyPr wrap="square">
            <a:spAutoFit/>
          </a:bodyPr>
          <a:lstStyle/>
          <a:p>
            <a:r>
              <a:rPr lang="en-US" dirty="0">
                <a:solidFill>
                  <a:srgbClr val="FF0000"/>
                </a:solidFill>
                <a:latin typeface="Calibri" pitchFamily="34" charset="0"/>
              </a:rPr>
              <a:t>1763</a:t>
            </a:r>
            <a:r>
              <a:rPr lang="en-US" dirty="0">
                <a:latin typeface="Calibri" pitchFamily="34" charset="0"/>
              </a:rPr>
              <a:t> – Joseph Kirk listed in Chatham County, NC.</a:t>
            </a:r>
          </a:p>
        </p:txBody>
      </p:sp>
      <p:sp>
        <p:nvSpPr>
          <p:cNvPr id="13" name="Oval 12"/>
          <p:cNvSpPr/>
          <p:nvPr/>
        </p:nvSpPr>
        <p:spPr>
          <a:xfrm>
            <a:off x="5029200" y="29718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6324600" y="2971800"/>
            <a:ext cx="304800" cy="304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5867400" y="4114800"/>
            <a:ext cx="304800" cy="304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4038600" y="3962400"/>
            <a:ext cx="3048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8" name="Picture 35" descr="nc1700.jpg"/>
          <p:cNvPicPr>
            <a:picLocks noChangeAspect="1"/>
          </p:cNvPicPr>
          <p:nvPr/>
        </p:nvPicPr>
        <p:blipFill>
          <a:blip r:embed="rId2"/>
          <a:srcRect/>
          <a:stretch>
            <a:fillRect/>
          </a:stretch>
        </p:blipFill>
        <p:spPr bwMode="auto">
          <a:xfrm>
            <a:off x="6408738" y="5638800"/>
            <a:ext cx="2584450" cy="1066799"/>
          </a:xfrm>
          <a:prstGeom prst="rect">
            <a:avLst/>
          </a:prstGeom>
          <a:noFill/>
          <a:ln w="9525">
            <a:noFill/>
            <a:miter lim="800000"/>
            <a:headEnd/>
            <a:tailEnd/>
          </a:ln>
        </p:spPr>
      </p:pic>
      <p:sp>
        <p:nvSpPr>
          <p:cNvPr id="37" name="Rectangle 36"/>
          <p:cNvSpPr/>
          <p:nvPr/>
        </p:nvSpPr>
        <p:spPr bwMode="auto">
          <a:xfrm>
            <a:off x="7467600" y="5562600"/>
            <a:ext cx="15240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99" name="Picture 2"/>
          <p:cNvPicPr>
            <a:picLocks noChangeAspect="1" noChangeArrowheads="1"/>
          </p:cNvPicPr>
          <p:nvPr/>
        </p:nvPicPr>
        <p:blipFill>
          <a:blip r:embed="rId3"/>
          <a:srcRect/>
          <a:stretch>
            <a:fillRect/>
          </a:stretch>
        </p:blipFill>
        <p:spPr bwMode="auto">
          <a:xfrm>
            <a:off x="1441450" y="152400"/>
            <a:ext cx="7702550" cy="3505200"/>
          </a:xfrm>
          <a:prstGeom prst="rect">
            <a:avLst/>
          </a:prstGeom>
          <a:noFill/>
          <a:ln w="9525">
            <a:noFill/>
            <a:miter lim="800000"/>
            <a:headEnd/>
            <a:tailEnd/>
          </a:ln>
        </p:spPr>
      </p:pic>
      <p:sp>
        <p:nvSpPr>
          <p:cNvPr id="4100" name="TextBox 9"/>
          <p:cNvSpPr txBox="1">
            <a:spLocks noChangeArrowheads="1"/>
          </p:cNvSpPr>
          <p:nvPr/>
        </p:nvSpPr>
        <p:spPr bwMode="auto">
          <a:xfrm>
            <a:off x="152400" y="468312"/>
            <a:ext cx="5029200" cy="369888"/>
          </a:xfrm>
          <a:prstGeom prst="rect">
            <a:avLst/>
          </a:prstGeom>
          <a:solidFill>
            <a:schemeClr val="bg1"/>
          </a:solidFill>
          <a:ln w="9525">
            <a:noFill/>
            <a:miter lim="800000"/>
            <a:headEnd/>
            <a:tailEnd/>
          </a:ln>
        </p:spPr>
        <p:txBody>
          <a:bodyPr wrap="square">
            <a:spAutoFit/>
          </a:bodyPr>
          <a:lstStyle/>
          <a:p>
            <a:r>
              <a:rPr lang="en-US" dirty="0">
                <a:solidFill>
                  <a:srgbClr val="FF0000"/>
                </a:solidFill>
                <a:latin typeface="Calibri" pitchFamily="34" charset="0"/>
              </a:rPr>
              <a:t>1755</a:t>
            </a:r>
            <a:r>
              <a:rPr lang="en-US" dirty="0">
                <a:latin typeface="Calibri" pitchFamily="34" charset="0"/>
              </a:rPr>
              <a:t> – Joseph Kirk listed in Granville County, NC.</a:t>
            </a:r>
          </a:p>
        </p:txBody>
      </p:sp>
      <p:sp>
        <p:nvSpPr>
          <p:cNvPr id="12" name="Freeform 11"/>
          <p:cNvSpPr/>
          <p:nvPr/>
        </p:nvSpPr>
        <p:spPr>
          <a:xfrm>
            <a:off x="5534025" y="1438275"/>
            <a:ext cx="523875" cy="376238"/>
          </a:xfrm>
          <a:custGeom>
            <a:avLst/>
            <a:gdLst>
              <a:gd name="connsiteX0" fmla="*/ 9525 w 523875"/>
              <a:gd name="connsiteY0" fmla="*/ 42863 h 376238"/>
              <a:gd name="connsiteX1" fmla="*/ 257175 w 523875"/>
              <a:gd name="connsiteY1" fmla="*/ 47625 h 376238"/>
              <a:gd name="connsiteX2" fmla="*/ 252413 w 523875"/>
              <a:gd name="connsiteY2" fmla="*/ 0 h 376238"/>
              <a:gd name="connsiteX3" fmla="*/ 381000 w 523875"/>
              <a:gd name="connsiteY3" fmla="*/ 33338 h 376238"/>
              <a:gd name="connsiteX4" fmla="*/ 504825 w 523875"/>
              <a:gd name="connsiteY4" fmla="*/ 23813 h 376238"/>
              <a:gd name="connsiteX5" fmla="*/ 523875 w 523875"/>
              <a:gd name="connsiteY5" fmla="*/ 28575 h 376238"/>
              <a:gd name="connsiteX6" fmla="*/ 461963 w 523875"/>
              <a:gd name="connsiteY6" fmla="*/ 266700 h 376238"/>
              <a:gd name="connsiteX7" fmla="*/ 509588 w 523875"/>
              <a:gd name="connsiteY7" fmla="*/ 304800 h 376238"/>
              <a:gd name="connsiteX8" fmla="*/ 485775 w 523875"/>
              <a:gd name="connsiteY8" fmla="*/ 357188 h 376238"/>
              <a:gd name="connsiteX9" fmla="*/ 428625 w 523875"/>
              <a:gd name="connsiteY9" fmla="*/ 333375 h 376238"/>
              <a:gd name="connsiteX10" fmla="*/ 414338 w 523875"/>
              <a:gd name="connsiteY10" fmla="*/ 319088 h 376238"/>
              <a:gd name="connsiteX11" fmla="*/ 404813 w 523875"/>
              <a:gd name="connsiteY11" fmla="*/ 280988 h 376238"/>
              <a:gd name="connsiteX12" fmla="*/ 352425 w 523875"/>
              <a:gd name="connsiteY12" fmla="*/ 257175 h 376238"/>
              <a:gd name="connsiteX13" fmla="*/ 314325 w 523875"/>
              <a:gd name="connsiteY13" fmla="*/ 276225 h 376238"/>
              <a:gd name="connsiteX14" fmla="*/ 295275 w 523875"/>
              <a:gd name="connsiteY14" fmla="*/ 319088 h 376238"/>
              <a:gd name="connsiteX15" fmla="*/ 280988 w 523875"/>
              <a:gd name="connsiteY15" fmla="*/ 338138 h 376238"/>
              <a:gd name="connsiteX16" fmla="*/ 257175 w 523875"/>
              <a:gd name="connsiteY16" fmla="*/ 328613 h 376238"/>
              <a:gd name="connsiteX17" fmla="*/ 242888 w 523875"/>
              <a:gd name="connsiteY17" fmla="*/ 347663 h 376238"/>
              <a:gd name="connsiteX18" fmla="*/ 219075 w 523875"/>
              <a:gd name="connsiteY18" fmla="*/ 352425 h 376238"/>
              <a:gd name="connsiteX19" fmla="*/ 209550 w 523875"/>
              <a:gd name="connsiteY19" fmla="*/ 333375 h 376238"/>
              <a:gd name="connsiteX20" fmla="*/ 195263 w 523875"/>
              <a:gd name="connsiteY20" fmla="*/ 352425 h 376238"/>
              <a:gd name="connsiteX21" fmla="*/ 180975 w 523875"/>
              <a:gd name="connsiteY21" fmla="*/ 371475 h 376238"/>
              <a:gd name="connsiteX22" fmla="*/ 166688 w 523875"/>
              <a:gd name="connsiteY22" fmla="*/ 376238 h 376238"/>
              <a:gd name="connsiteX23" fmla="*/ 0 w 523875"/>
              <a:gd name="connsiteY23" fmla="*/ 366713 h 376238"/>
              <a:gd name="connsiteX24" fmla="*/ 9525 w 523875"/>
              <a:gd name="connsiteY24" fmla="*/ 42863 h 37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3875" h="376238">
                <a:moveTo>
                  <a:pt x="9525" y="42863"/>
                </a:moveTo>
                <a:lnTo>
                  <a:pt x="257175" y="47625"/>
                </a:lnTo>
                <a:lnTo>
                  <a:pt x="252413" y="0"/>
                </a:lnTo>
                <a:lnTo>
                  <a:pt x="381000" y="33338"/>
                </a:lnTo>
                <a:lnTo>
                  <a:pt x="504825" y="23813"/>
                </a:lnTo>
                <a:lnTo>
                  <a:pt x="523875" y="28575"/>
                </a:lnTo>
                <a:lnTo>
                  <a:pt x="461963" y="266700"/>
                </a:lnTo>
                <a:lnTo>
                  <a:pt x="509588" y="304800"/>
                </a:lnTo>
                <a:lnTo>
                  <a:pt x="485775" y="357188"/>
                </a:lnTo>
                <a:lnTo>
                  <a:pt x="428625" y="333375"/>
                </a:lnTo>
                <a:lnTo>
                  <a:pt x="414338" y="319088"/>
                </a:lnTo>
                <a:lnTo>
                  <a:pt x="404813" y="280988"/>
                </a:lnTo>
                <a:lnTo>
                  <a:pt x="352425" y="257175"/>
                </a:lnTo>
                <a:lnTo>
                  <a:pt x="314325" y="276225"/>
                </a:lnTo>
                <a:lnTo>
                  <a:pt x="295275" y="319088"/>
                </a:lnTo>
                <a:lnTo>
                  <a:pt x="280988" y="338138"/>
                </a:lnTo>
                <a:lnTo>
                  <a:pt x="257175" y="328613"/>
                </a:lnTo>
                <a:lnTo>
                  <a:pt x="242888" y="347663"/>
                </a:lnTo>
                <a:lnTo>
                  <a:pt x="219075" y="352425"/>
                </a:lnTo>
                <a:lnTo>
                  <a:pt x="209550" y="333375"/>
                </a:lnTo>
                <a:lnTo>
                  <a:pt x="195263" y="352425"/>
                </a:lnTo>
                <a:lnTo>
                  <a:pt x="180975" y="371475"/>
                </a:lnTo>
                <a:lnTo>
                  <a:pt x="166688" y="376238"/>
                </a:lnTo>
                <a:lnTo>
                  <a:pt x="0" y="366713"/>
                </a:lnTo>
                <a:lnTo>
                  <a:pt x="9525" y="42863"/>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13"/>
          <p:cNvSpPr/>
          <p:nvPr/>
        </p:nvSpPr>
        <p:spPr>
          <a:xfrm>
            <a:off x="4762500" y="1784350"/>
            <a:ext cx="366713" cy="398463"/>
          </a:xfrm>
          <a:custGeom>
            <a:avLst/>
            <a:gdLst>
              <a:gd name="connsiteX0" fmla="*/ 0 w 366713"/>
              <a:gd name="connsiteY0" fmla="*/ 354054 h 397733"/>
              <a:gd name="connsiteX1" fmla="*/ 66675 w 366713"/>
              <a:gd name="connsiteY1" fmla="*/ 373104 h 397733"/>
              <a:gd name="connsiteX2" fmla="*/ 123825 w 366713"/>
              <a:gd name="connsiteY2" fmla="*/ 373104 h 397733"/>
              <a:gd name="connsiteX3" fmla="*/ 180975 w 366713"/>
              <a:gd name="connsiteY3" fmla="*/ 354054 h 397733"/>
              <a:gd name="connsiteX4" fmla="*/ 214313 w 366713"/>
              <a:gd name="connsiteY4" fmla="*/ 330241 h 397733"/>
              <a:gd name="connsiteX5" fmla="*/ 228600 w 366713"/>
              <a:gd name="connsiteY5" fmla="*/ 368341 h 397733"/>
              <a:gd name="connsiteX6" fmla="*/ 280988 w 366713"/>
              <a:gd name="connsiteY6" fmla="*/ 396916 h 397733"/>
              <a:gd name="connsiteX7" fmla="*/ 280988 w 366713"/>
              <a:gd name="connsiteY7" fmla="*/ 363579 h 397733"/>
              <a:gd name="connsiteX8" fmla="*/ 319088 w 366713"/>
              <a:gd name="connsiteY8" fmla="*/ 344529 h 397733"/>
              <a:gd name="connsiteX9" fmla="*/ 352425 w 366713"/>
              <a:gd name="connsiteY9" fmla="*/ 387391 h 397733"/>
              <a:gd name="connsiteX10" fmla="*/ 366713 w 366713"/>
              <a:gd name="connsiteY10" fmla="*/ 349291 h 397733"/>
              <a:gd name="connsiteX11" fmla="*/ 333375 w 366713"/>
              <a:gd name="connsiteY11" fmla="*/ 292141 h 397733"/>
              <a:gd name="connsiteX12" fmla="*/ 342900 w 366713"/>
              <a:gd name="connsiteY12" fmla="*/ 244516 h 397733"/>
              <a:gd name="connsiteX13" fmla="*/ 366713 w 366713"/>
              <a:gd name="connsiteY13" fmla="*/ 163554 h 397733"/>
              <a:gd name="connsiteX14" fmla="*/ 342900 w 366713"/>
              <a:gd name="connsiteY14" fmla="*/ 134979 h 397733"/>
              <a:gd name="connsiteX15" fmla="*/ 323850 w 366713"/>
              <a:gd name="connsiteY15" fmla="*/ 73066 h 397733"/>
              <a:gd name="connsiteX16" fmla="*/ 290513 w 366713"/>
              <a:gd name="connsiteY16" fmla="*/ 63541 h 397733"/>
              <a:gd name="connsiteX17" fmla="*/ 266700 w 366713"/>
              <a:gd name="connsiteY17" fmla="*/ 34966 h 397733"/>
              <a:gd name="connsiteX18" fmla="*/ 176213 w 366713"/>
              <a:gd name="connsiteY18" fmla="*/ 34966 h 397733"/>
              <a:gd name="connsiteX19" fmla="*/ 0 w 366713"/>
              <a:gd name="connsiteY19" fmla="*/ 354054 h 397733"/>
              <a:gd name="connsiteX0" fmla="*/ 0 w 366713"/>
              <a:gd name="connsiteY0" fmla="*/ 354054 h 397733"/>
              <a:gd name="connsiteX1" fmla="*/ 66675 w 366713"/>
              <a:gd name="connsiteY1" fmla="*/ 373104 h 397733"/>
              <a:gd name="connsiteX2" fmla="*/ 123825 w 366713"/>
              <a:gd name="connsiteY2" fmla="*/ 373104 h 397733"/>
              <a:gd name="connsiteX3" fmla="*/ 180975 w 366713"/>
              <a:gd name="connsiteY3" fmla="*/ 354054 h 397733"/>
              <a:gd name="connsiteX4" fmla="*/ 214313 w 366713"/>
              <a:gd name="connsiteY4" fmla="*/ 330241 h 397733"/>
              <a:gd name="connsiteX5" fmla="*/ 228600 w 366713"/>
              <a:gd name="connsiteY5" fmla="*/ 368341 h 397733"/>
              <a:gd name="connsiteX6" fmla="*/ 280988 w 366713"/>
              <a:gd name="connsiteY6" fmla="*/ 396916 h 397733"/>
              <a:gd name="connsiteX7" fmla="*/ 280988 w 366713"/>
              <a:gd name="connsiteY7" fmla="*/ 363579 h 397733"/>
              <a:gd name="connsiteX8" fmla="*/ 319088 w 366713"/>
              <a:gd name="connsiteY8" fmla="*/ 344529 h 397733"/>
              <a:gd name="connsiteX9" fmla="*/ 352425 w 366713"/>
              <a:gd name="connsiteY9" fmla="*/ 387391 h 397733"/>
              <a:gd name="connsiteX10" fmla="*/ 366713 w 366713"/>
              <a:gd name="connsiteY10" fmla="*/ 349291 h 397733"/>
              <a:gd name="connsiteX11" fmla="*/ 333375 w 366713"/>
              <a:gd name="connsiteY11" fmla="*/ 292141 h 397733"/>
              <a:gd name="connsiteX12" fmla="*/ 342900 w 366713"/>
              <a:gd name="connsiteY12" fmla="*/ 244516 h 397733"/>
              <a:gd name="connsiteX13" fmla="*/ 366713 w 366713"/>
              <a:gd name="connsiteY13" fmla="*/ 163554 h 397733"/>
              <a:gd name="connsiteX14" fmla="*/ 342900 w 366713"/>
              <a:gd name="connsiteY14" fmla="*/ 134979 h 397733"/>
              <a:gd name="connsiteX15" fmla="*/ 323850 w 366713"/>
              <a:gd name="connsiteY15" fmla="*/ 73066 h 397733"/>
              <a:gd name="connsiteX16" fmla="*/ 290513 w 366713"/>
              <a:gd name="connsiteY16" fmla="*/ 63541 h 397733"/>
              <a:gd name="connsiteX17" fmla="*/ 266700 w 366713"/>
              <a:gd name="connsiteY17" fmla="*/ 34966 h 397733"/>
              <a:gd name="connsiteX18" fmla="*/ 176213 w 366713"/>
              <a:gd name="connsiteY18" fmla="*/ 34966 h 397733"/>
              <a:gd name="connsiteX19" fmla="*/ 0 w 366713"/>
              <a:gd name="connsiteY19" fmla="*/ 354054 h 397733"/>
              <a:gd name="connsiteX0" fmla="*/ 0 w 366713"/>
              <a:gd name="connsiteY0" fmla="*/ 354054 h 397733"/>
              <a:gd name="connsiteX1" fmla="*/ 66675 w 366713"/>
              <a:gd name="connsiteY1" fmla="*/ 373104 h 397733"/>
              <a:gd name="connsiteX2" fmla="*/ 123825 w 366713"/>
              <a:gd name="connsiteY2" fmla="*/ 373104 h 397733"/>
              <a:gd name="connsiteX3" fmla="*/ 180975 w 366713"/>
              <a:gd name="connsiteY3" fmla="*/ 354054 h 397733"/>
              <a:gd name="connsiteX4" fmla="*/ 214313 w 366713"/>
              <a:gd name="connsiteY4" fmla="*/ 330241 h 397733"/>
              <a:gd name="connsiteX5" fmla="*/ 228600 w 366713"/>
              <a:gd name="connsiteY5" fmla="*/ 368341 h 397733"/>
              <a:gd name="connsiteX6" fmla="*/ 280988 w 366713"/>
              <a:gd name="connsiteY6" fmla="*/ 396916 h 397733"/>
              <a:gd name="connsiteX7" fmla="*/ 280988 w 366713"/>
              <a:gd name="connsiteY7" fmla="*/ 363579 h 397733"/>
              <a:gd name="connsiteX8" fmla="*/ 319088 w 366713"/>
              <a:gd name="connsiteY8" fmla="*/ 344529 h 397733"/>
              <a:gd name="connsiteX9" fmla="*/ 352425 w 366713"/>
              <a:gd name="connsiteY9" fmla="*/ 387391 h 397733"/>
              <a:gd name="connsiteX10" fmla="*/ 366713 w 366713"/>
              <a:gd name="connsiteY10" fmla="*/ 349291 h 397733"/>
              <a:gd name="connsiteX11" fmla="*/ 333375 w 366713"/>
              <a:gd name="connsiteY11" fmla="*/ 292141 h 397733"/>
              <a:gd name="connsiteX12" fmla="*/ 342900 w 366713"/>
              <a:gd name="connsiteY12" fmla="*/ 244516 h 397733"/>
              <a:gd name="connsiteX13" fmla="*/ 366713 w 366713"/>
              <a:gd name="connsiteY13" fmla="*/ 163554 h 397733"/>
              <a:gd name="connsiteX14" fmla="*/ 342900 w 366713"/>
              <a:gd name="connsiteY14" fmla="*/ 134979 h 397733"/>
              <a:gd name="connsiteX15" fmla="*/ 323850 w 366713"/>
              <a:gd name="connsiteY15" fmla="*/ 73066 h 397733"/>
              <a:gd name="connsiteX16" fmla="*/ 290513 w 366713"/>
              <a:gd name="connsiteY16" fmla="*/ 63541 h 397733"/>
              <a:gd name="connsiteX17" fmla="*/ 266700 w 366713"/>
              <a:gd name="connsiteY17" fmla="*/ 34966 h 397733"/>
              <a:gd name="connsiteX18" fmla="*/ 176213 w 366713"/>
              <a:gd name="connsiteY18" fmla="*/ 34966 h 397733"/>
              <a:gd name="connsiteX19" fmla="*/ 0 w 366713"/>
              <a:gd name="connsiteY19" fmla="*/ 354054 h 39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6713" h="397733">
                <a:moveTo>
                  <a:pt x="0" y="354054"/>
                </a:moveTo>
                <a:lnTo>
                  <a:pt x="66675" y="373104"/>
                </a:lnTo>
                <a:lnTo>
                  <a:pt x="123825" y="373104"/>
                </a:lnTo>
                <a:lnTo>
                  <a:pt x="180975" y="354054"/>
                </a:lnTo>
                <a:lnTo>
                  <a:pt x="214313" y="330241"/>
                </a:lnTo>
                <a:lnTo>
                  <a:pt x="228600" y="368341"/>
                </a:lnTo>
                <a:cubicBezTo>
                  <a:pt x="277586" y="397733"/>
                  <a:pt x="257712" y="396916"/>
                  <a:pt x="280988" y="396916"/>
                </a:cubicBezTo>
                <a:lnTo>
                  <a:pt x="280988" y="363579"/>
                </a:lnTo>
                <a:lnTo>
                  <a:pt x="319088" y="344529"/>
                </a:lnTo>
                <a:cubicBezTo>
                  <a:pt x="353470" y="383824"/>
                  <a:pt x="352425" y="365754"/>
                  <a:pt x="352425" y="387391"/>
                </a:cubicBezTo>
                <a:lnTo>
                  <a:pt x="366713" y="349291"/>
                </a:lnTo>
                <a:lnTo>
                  <a:pt x="333375" y="292141"/>
                </a:lnTo>
                <a:lnTo>
                  <a:pt x="342900" y="244516"/>
                </a:lnTo>
                <a:lnTo>
                  <a:pt x="366713" y="163554"/>
                </a:lnTo>
                <a:lnTo>
                  <a:pt x="342900" y="134979"/>
                </a:lnTo>
                <a:lnTo>
                  <a:pt x="323850" y="73066"/>
                </a:lnTo>
                <a:lnTo>
                  <a:pt x="290513" y="63541"/>
                </a:lnTo>
                <a:lnTo>
                  <a:pt x="266700" y="34966"/>
                </a:lnTo>
                <a:cubicBezTo>
                  <a:pt x="174628" y="30121"/>
                  <a:pt x="176213" y="0"/>
                  <a:pt x="176213" y="34966"/>
                </a:cubicBezTo>
                <a:cubicBezTo>
                  <a:pt x="118394" y="140967"/>
                  <a:pt x="42863" y="247598"/>
                  <a:pt x="0" y="354054"/>
                </a:cubicBez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14"/>
          <p:cNvSpPr/>
          <p:nvPr/>
        </p:nvSpPr>
        <p:spPr>
          <a:xfrm>
            <a:off x="7789863" y="957263"/>
            <a:ext cx="263525" cy="323850"/>
          </a:xfrm>
          <a:custGeom>
            <a:avLst/>
            <a:gdLst>
              <a:gd name="connsiteX0" fmla="*/ 143891 w 262954"/>
              <a:gd name="connsiteY0" fmla="*/ 0 h 323850"/>
              <a:gd name="connsiteX1" fmla="*/ 43879 w 262954"/>
              <a:gd name="connsiteY1" fmla="*/ 42862 h 323850"/>
              <a:gd name="connsiteX2" fmla="*/ 48641 w 262954"/>
              <a:gd name="connsiteY2" fmla="*/ 76200 h 323850"/>
              <a:gd name="connsiteX3" fmla="*/ 1016 w 262954"/>
              <a:gd name="connsiteY3" fmla="*/ 138112 h 323850"/>
              <a:gd name="connsiteX4" fmla="*/ 24829 w 262954"/>
              <a:gd name="connsiteY4" fmla="*/ 204787 h 323850"/>
              <a:gd name="connsiteX5" fmla="*/ 58166 w 262954"/>
              <a:gd name="connsiteY5" fmla="*/ 319087 h 323850"/>
              <a:gd name="connsiteX6" fmla="*/ 96266 w 262954"/>
              <a:gd name="connsiteY6" fmla="*/ 295275 h 323850"/>
              <a:gd name="connsiteX7" fmla="*/ 115316 w 262954"/>
              <a:gd name="connsiteY7" fmla="*/ 285750 h 323850"/>
              <a:gd name="connsiteX8" fmla="*/ 143891 w 262954"/>
              <a:gd name="connsiteY8" fmla="*/ 323850 h 323850"/>
              <a:gd name="connsiteX9" fmla="*/ 177229 w 262954"/>
              <a:gd name="connsiteY9" fmla="*/ 323850 h 323850"/>
              <a:gd name="connsiteX10" fmla="*/ 234379 w 262954"/>
              <a:gd name="connsiteY10" fmla="*/ 304800 h 323850"/>
              <a:gd name="connsiteX11" fmla="*/ 262954 w 262954"/>
              <a:gd name="connsiteY11" fmla="*/ 261937 h 323850"/>
              <a:gd name="connsiteX12" fmla="*/ 224854 w 262954"/>
              <a:gd name="connsiteY12" fmla="*/ 238125 h 323850"/>
              <a:gd name="connsiteX13" fmla="*/ 196279 w 262954"/>
              <a:gd name="connsiteY13" fmla="*/ 242887 h 323850"/>
              <a:gd name="connsiteX14" fmla="*/ 148654 w 262954"/>
              <a:gd name="connsiteY14" fmla="*/ 228600 h 323850"/>
              <a:gd name="connsiteX15" fmla="*/ 124841 w 262954"/>
              <a:gd name="connsiteY15" fmla="*/ 95250 h 323850"/>
              <a:gd name="connsiteX16" fmla="*/ 143891 w 262954"/>
              <a:gd name="connsiteY16" fmla="*/ 52387 h 323850"/>
              <a:gd name="connsiteX17" fmla="*/ 143891 w 262954"/>
              <a:gd name="connsiteY17"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2954" h="323850">
                <a:moveTo>
                  <a:pt x="143891" y="0"/>
                </a:moveTo>
                <a:lnTo>
                  <a:pt x="43879" y="42862"/>
                </a:lnTo>
                <a:lnTo>
                  <a:pt x="48641" y="76200"/>
                </a:lnTo>
                <a:cubicBezTo>
                  <a:pt x="0" y="134569"/>
                  <a:pt x="1016" y="108552"/>
                  <a:pt x="1016" y="138112"/>
                </a:cubicBezTo>
                <a:lnTo>
                  <a:pt x="24829" y="204787"/>
                </a:lnTo>
                <a:lnTo>
                  <a:pt x="58166" y="319087"/>
                </a:lnTo>
                <a:lnTo>
                  <a:pt x="96266" y="295275"/>
                </a:lnTo>
                <a:lnTo>
                  <a:pt x="115316" y="285750"/>
                </a:lnTo>
                <a:lnTo>
                  <a:pt x="143891" y="323850"/>
                </a:lnTo>
                <a:lnTo>
                  <a:pt x="177229" y="323850"/>
                </a:lnTo>
                <a:lnTo>
                  <a:pt x="234379" y="304800"/>
                </a:lnTo>
                <a:lnTo>
                  <a:pt x="262954" y="261937"/>
                </a:lnTo>
                <a:lnTo>
                  <a:pt x="224854" y="238125"/>
                </a:lnTo>
                <a:lnTo>
                  <a:pt x="196279" y="242887"/>
                </a:lnTo>
                <a:lnTo>
                  <a:pt x="148654" y="228600"/>
                </a:lnTo>
                <a:lnTo>
                  <a:pt x="124841" y="95250"/>
                </a:lnTo>
                <a:lnTo>
                  <a:pt x="143891" y="52387"/>
                </a:lnTo>
                <a:lnTo>
                  <a:pt x="143891" y="0"/>
                </a:lnTo>
                <a:close/>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15"/>
          <p:cNvSpPr/>
          <p:nvPr/>
        </p:nvSpPr>
        <p:spPr>
          <a:xfrm>
            <a:off x="7234238" y="1885950"/>
            <a:ext cx="671512" cy="600075"/>
          </a:xfrm>
          <a:custGeom>
            <a:avLst/>
            <a:gdLst>
              <a:gd name="connsiteX0" fmla="*/ 0 w 671512"/>
              <a:gd name="connsiteY0" fmla="*/ 176213 h 600075"/>
              <a:gd name="connsiteX1" fmla="*/ 14287 w 671512"/>
              <a:gd name="connsiteY1" fmla="*/ 109538 h 600075"/>
              <a:gd name="connsiteX2" fmla="*/ 57150 w 671512"/>
              <a:gd name="connsiteY2" fmla="*/ 71438 h 600075"/>
              <a:gd name="connsiteX3" fmla="*/ 95250 w 671512"/>
              <a:gd name="connsiteY3" fmla="*/ 90488 h 600075"/>
              <a:gd name="connsiteX4" fmla="*/ 142875 w 671512"/>
              <a:gd name="connsiteY4" fmla="*/ 38100 h 600075"/>
              <a:gd name="connsiteX5" fmla="*/ 171450 w 671512"/>
              <a:gd name="connsiteY5" fmla="*/ 57150 h 600075"/>
              <a:gd name="connsiteX6" fmla="*/ 195262 w 671512"/>
              <a:gd name="connsiteY6" fmla="*/ 47625 h 600075"/>
              <a:gd name="connsiteX7" fmla="*/ 185737 w 671512"/>
              <a:gd name="connsiteY7" fmla="*/ 14288 h 600075"/>
              <a:gd name="connsiteX8" fmla="*/ 219075 w 671512"/>
              <a:gd name="connsiteY8" fmla="*/ 0 h 600075"/>
              <a:gd name="connsiteX9" fmla="*/ 471487 w 671512"/>
              <a:gd name="connsiteY9" fmla="*/ 147638 h 600075"/>
              <a:gd name="connsiteX10" fmla="*/ 452437 w 671512"/>
              <a:gd name="connsiteY10" fmla="*/ 166688 h 600075"/>
              <a:gd name="connsiteX11" fmla="*/ 419100 w 671512"/>
              <a:gd name="connsiteY11" fmla="*/ 190500 h 600075"/>
              <a:gd name="connsiteX12" fmla="*/ 400050 w 671512"/>
              <a:gd name="connsiteY12" fmla="*/ 257175 h 600075"/>
              <a:gd name="connsiteX13" fmla="*/ 428625 w 671512"/>
              <a:gd name="connsiteY13" fmla="*/ 295275 h 600075"/>
              <a:gd name="connsiteX14" fmla="*/ 438150 w 671512"/>
              <a:gd name="connsiteY14" fmla="*/ 333375 h 600075"/>
              <a:gd name="connsiteX15" fmla="*/ 419100 w 671512"/>
              <a:gd name="connsiteY15" fmla="*/ 361950 h 600075"/>
              <a:gd name="connsiteX16" fmla="*/ 485775 w 671512"/>
              <a:gd name="connsiteY16" fmla="*/ 428625 h 600075"/>
              <a:gd name="connsiteX17" fmla="*/ 538162 w 671512"/>
              <a:gd name="connsiteY17" fmla="*/ 447675 h 600075"/>
              <a:gd name="connsiteX18" fmla="*/ 576262 w 671512"/>
              <a:gd name="connsiteY18" fmla="*/ 457200 h 600075"/>
              <a:gd name="connsiteX19" fmla="*/ 628650 w 671512"/>
              <a:gd name="connsiteY19" fmla="*/ 423863 h 600075"/>
              <a:gd name="connsiteX20" fmla="*/ 671512 w 671512"/>
              <a:gd name="connsiteY20" fmla="*/ 457200 h 600075"/>
              <a:gd name="connsiteX21" fmla="*/ 642937 w 671512"/>
              <a:gd name="connsiteY21" fmla="*/ 538163 h 600075"/>
              <a:gd name="connsiteX22" fmla="*/ 585787 w 671512"/>
              <a:gd name="connsiteY22" fmla="*/ 552450 h 600075"/>
              <a:gd name="connsiteX23" fmla="*/ 495300 w 671512"/>
              <a:gd name="connsiteY23" fmla="*/ 557213 h 600075"/>
              <a:gd name="connsiteX24" fmla="*/ 452437 w 671512"/>
              <a:gd name="connsiteY24" fmla="*/ 571500 h 600075"/>
              <a:gd name="connsiteX25" fmla="*/ 428625 w 671512"/>
              <a:gd name="connsiteY25" fmla="*/ 590550 h 600075"/>
              <a:gd name="connsiteX26" fmla="*/ 309562 w 671512"/>
              <a:gd name="connsiteY26" fmla="*/ 600075 h 600075"/>
              <a:gd name="connsiteX27" fmla="*/ 347662 w 671512"/>
              <a:gd name="connsiteY27" fmla="*/ 566738 h 600075"/>
              <a:gd name="connsiteX28" fmla="*/ 304800 w 671512"/>
              <a:gd name="connsiteY28" fmla="*/ 566738 h 600075"/>
              <a:gd name="connsiteX29" fmla="*/ 300037 w 671512"/>
              <a:gd name="connsiteY29" fmla="*/ 352425 h 600075"/>
              <a:gd name="connsiteX30" fmla="*/ 290512 w 671512"/>
              <a:gd name="connsiteY30" fmla="*/ 328613 h 600075"/>
              <a:gd name="connsiteX31" fmla="*/ 261937 w 671512"/>
              <a:gd name="connsiteY31" fmla="*/ 347663 h 600075"/>
              <a:gd name="connsiteX32" fmla="*/ 228600 w 671512"/>
              <a:gd name="connsiteY32" fmla="*/ 352425 h 600075"/>
              <a:gd name="connsiteX33" fmla="*/ 228600 w 671512"/>
              <a:gd name="connsiteY33" fmla="*/ 314325 h 600075"/>
              <a:gd name="connsiteX34" fmla="*/ 0 w 671512"/>
              <a:gd name="connsiteY34" fmla="*/ 176213 h 600075"/>
              <a:gd name="connsiteX0" fmla="*/ 0 w 671512"/>
              <a:gd name="connsiteY0" fmla="*/ 176213 h 600075"/>
              <a:gd name="connsiteX1" fmla="*/ 14287 w 671512"/>
              <a:gd name="connsiteY1" fmla="*/ 109538 h 600075"/>
              <a:gd name="connsiteX2" fmla="*/ 57150 w 671512"/>
              <a:gd name="connsiteY2" fmla="*/ 71438 h 600075"/>
              <a:gd name="connsiteX3" fmla="*/ 95250 w 671512"/>
              <a:gd name="connsiteY3" fmla="*/ 90488 h 600075"/>
              <a:gd name="connsiteX4" fmla="*/ 142875 w 671512"/>
              <a:gd name="connsiteY4" fmla="*/ 38100 h 600075"/>
              <a:gd name="connsiteX5" fmla="*/ 171450 w 671512"/>
              <a:gd name="connsiteY5" fmla="*/ 57150 h 600075"/>
              <a:gd name="connsiteX6" fmla="*/ 195262 w 671512"/>
              <a:gd name="connsiteY6" fmla="*/ 47625 h 600075"/>
              <a:gd name="connsiteX7" fmla="*/ 185737 w 671512"/>
              <a:gd name="connsiteY7" fmla="*/ 14288 h 600075"/>
              <a:gd name="connsiteX8" fmla="*/ 219075 w 671512"/>
              <a:gd name="connsiteY8" fmla="*/ 0 h 600075"/>
              <a:gd name="connsiteX9" fmla="*/ 471487 w 671512"/>
              <a:gd name="connsiteY9" fmla="*/ 147638 h 600075"/>
              <a:gd name="connsiteX10" fmla="*/ 452437 w 671512"/>
              <a:gd name="connsiteY10" fmla="*/ 166688 h 600075"/>
              <a:gd name="connsiteX11" fmla="*/ 419100 w 671512"/>
              <a:gd name="connsiteY11" fmla="*/ 190500 h 600075"/>
              <a:gd name="connsiteX12" fmla="*/ 400050 w 671512"/>
              <a:gd name="connsiteY12" fmla="*/ 257175 h 600075"/>
              <a:gd name="connsiteX13" fmla="*/ 428625 w 671512"/>
              <a:gd name="connsiteY13" fmla="*/ 295275 h 600075"/>
              <a:gd name="connsiteX14" fmla="*/ 438150 w 671512"/>
              <a:gd name="connsiteY14" fmla="*/ 333375 h 600075"/>
              <a:gd name="connsiteX15" fmla="*/ 419100 w 671512"/>
              <a:gd name="connsiteY15" fmla="*/ 361950 h 600075"/>
              <a:gd name="connsiteX16" fmla="*/ 485775 w 671512"/>
              <a:gd name="connsiteY16" fmla="*/ 428625 h 600075"/>
              <a:gd name="connsiteX17" fmla="*/ 538162 w 671512"/>
              <a:gd name="connsiteY17" fmla="*/ 447675 h 600075"/>
              <a:gd name="connsiteX18" fmla="*/ 576262 w 671512"/>
              <a:gd name="connsiteY18" fmla="*/ 457200 h 600075"/>
              <a:gd name="connsiteX19" fmla="*/ 628650 w 671512"/>
              <a:gd name="connsiteY19" fmla="*/ 423863 h 600075"/>
              <a:gd name="connsiteX20" fmla="*/ 671512 w 671512"/>
              <a:gd name="connsiteY20" fmla="*/ 457200 h 600075"/>
              <a:gd name="connsiteX21" fmla="*/ 642937 w 671512"/>
              <a:gd name="connsiteY21" fmla="*/ 538163 h 600075"/>
              <a:gd name="connsiteX22" fmla="*/ 585787 w 671512"/>
              <a:gd name="connsiteY22" fmla="*/ 552450 h 600075"/>
              <a:gd name="connsiteX23" fmla="*/ 495300 w 671512"/>
              <a:gd name="connsiteY23" fmla="*/ 557213 h 600075"/>
              <a:gd name="connsiteX24" fmla="*/ 452437 w 671512"/>
              <a:gd name="connsiteY24" fmla="*/ 571500 h 600075"/>
              <a:gd name="connsiteX25" fmla="*/ 428625 w 671512"/>
              <a:gd name="connsiteY25" fmla="*/ 590550 h 600075"/>
              <a:gd name="connsiteX26" fmla="*/ 309562 w 671512"/>
              <a:gd name="connsiteY26" fmla="*/ 600075 h 600075"/>
              <a:gd name="connsiteX27" fmla="*/ 347662 w 671512"/>
              <a:gd name="connsiteY27" fmla="*/ 566738 h 600075"/>
              <a:gd name="connsiteX28" fmla="*/ 304800 w 671512"/>
              <a:gd name="connsiteY28" fmla="*/ 566738 h 600075"/>
              <a:gd name="connsiteX29" fmla="*/ 300037 w 671512"/>
              <a:gd name="connsiteY29" fmla="*/ 352425 h 600075"/>
              <a:gd name="connsiteX30" fmla="*/ 290512 w 671512"/>
              <a:gd name="connsiteY30" fmla="*/ 328613 h 600075"/>
              <a:gd name="connsiteX31" fmla="*/ 261937 w 671512"/>
              <a:gd name="connsiteY31" fmla="*/ 347663 h 600075"/>
              <a:gd name="connsiteX32" fmla="*/ 228600 w 671512"/>
              <a:gd name="connsiteY32" fmla="*/ 352425 h 600075"/>
              <a:gd name="connsiteX33" fmla="*/ 228600 w 671512"/>
              <a:gd name="connsiteY33" fmla="*/ 314325 h 600075"/>
              <a:gd name="connsiteX34" fmla="*/ 0 w 671512"/>
              <a:gd name="connsiteY34" fmla="*/ 176213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71512" h="600075">
                <a:moveTo>
                  <a:pt x="0" y="176213"/>
                </a:moveTo>
                <a:lnTo>
                  <a:pt x="14287" y="109538"/>
                </a:lnTo>
                <a:lnTo>
                  <a:pt x="57150" y="71438"/>
                </a:lnTo>
                <a:lnTo>
                  <a:pt x="95250" y="90488"/>
                </a:lnTo>
                <a:lnTo>
                  <a:pt x="142875" y="38100"/>
                </a:lnTo>
                <a:lnTo>
                  <a:pt x="171450" y="57150"/>
                </a:lnTo>
                <a:lnTo>
                  <a:pt x="195262" y="47625"/>
                </a:lnTo>
                <a:lnTo>
                  <a:pt x="185737" y="14288"/>
                </a:lnTo>
                <a:lnTo>
                  <a:pt x="219075" y="0"/>
                </a:lnTo>
                <a:lnTo>
                  <a:pt x="471487" y="147638"/>
                </a:lnTo>
                <a:lnTo>
                  <a:pt x="452437" y="166688"/>
                </a:lnTo>
                <a:lnTo>
                  <a:pt x="419100" y="190500"/>
                </a:lnTo>
                <a:lnTo>
                  <a:pt x="400050" y="257175"/>
                </a:lnTo>
                <a:lnTo>
                  <a:pt x="428625" y="295275"/>
                </a:lnTo>
                <a:lnTo>
                  <a:pt x="438150" y="333375"/>
                </a:lnTo>
                <a:lnTo>
                  <a:pt x="419100" y="361950"/>
                </a:lnTo>
                <a:lnTo>
                  <a:pt x="485775" y="428625"/>
                </a:lnTo>
                <a:lnTo>
                  <a:pt x="538162" y="447675"/>
                </a:lnTo>
                <a:lnTo>
                  <a:pt x="576262" y="457200"/>
                </a:lnTo>
                <a:lnTo>
                  <a:pt x="628650" y="423863"/>
                </a:lnTo>
                <a:lnTo>
                  <a:pt x="671512" y="457200"/>
                </a:lnTo>
                <a:lnTo>
                  <a:pt x="642937" y="538163"/>
                </a:lnTo>
                <a:lnTo>
                  <a:pt x="585787" y="552450"/>
                </a:lnTo>
                <a:lnTo>
                  <a:pt x="495300" y="557213"/>
                </a:lnTo>
                <a:lnTo>
                  <a:pt x="452437" y="571500"/>
                </a:lnTo>
                <a:lnTo>
                  <a:pt x="428625" y="590550"/>
                </a:lnTo>
                <a:lnTo>
                  <a:pt x="309562" y="600075"/>
                </a:lnTo>
                <a:lnTo>
                  <a:pt x="347662" y="566738"/>
                </a:lnTo>
                <a:lnTo>
                  <a:pt x="304800" y="566738"/>
                </a:lnTo>
                <a:lnTo>
                  <a:pt x="300037" y="352425"/>
                </a:lnTo>
                <a:lnTo>
                  <a:pt x="290512" y="328613"/>
                </a:lnTo>
                <a:lnTo>
                  <a:pt x="261937" y="347663"/>
                </a:lnTo>
                <a:lnTo>
                  <a:pt x="228600" y="352425"/>
                </a:lnTo>
                <a:lnTo>
                  <a:pt x="228600" y="314325"/>
                </a:lnTo>
                <a:lnTo>
                  <a:pt x="0" y="176213"/>
                </a:lnTo>
                <a:close/>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a:off x="6134100" y="790575"/>
            <a:ext cx="266700" cy="523875"/>
          </a:xfrm>
          <a:custGeom>
            <a:avLst/>
            <a:gdLst>
              <a:gd name="connsiteX0" fmla="*/ 209550 w 266700"/>
              <a:gd name="connsiteY0" fmla="*/ 523875 h 523875"/>
              <a:gd name="connsiteX1" fmla="*/ 209550 w 266700"/>
              <a:gd name="connsiteY1" fmla="*/ 457200 h 523875"/>
              <a:gd name="connsiteX2" fmla="*/ 261938 w 266700"/>
              <a:gd name="connsiteY2" fmla="*/ 357188 h 523875"/>
              <a:gd name="connsiteX3" fmla="*/ 242888 w 266700"/>
              <a:gd name="connsiteY3" fmla="*/ 352425 h 523875"/>
              <a:gd name="connsiteX4" fmla="*/ 238125 w 266700"/>
              <a:gd name="connsiteY4" fmla="*/ 33338 h 523875"/>
              <a:gd name="connsiteX5" fmla="*/ 266700 w 266700"/>
              <a:gd name="connsiteY5" fmla="*/ 0 h 523875"/>
              <a:gd name="connsiteX6" fmla="*/ 0 w 266700"/>
              <a:gd name="connsiteY6" fmla="*/ 9525 h 523875"/>
              <a:gd name="connsiteX7" fmla="*/ 4763 w 266700"/>
              <a:gd name="connsiteY7" fmla="*/ 433388 h 523875"/>
              <a:gd name="connsiteX8" fmla="*/ 23813 w 266700"/>
              <a:gd name="connsiteY8" fmla="*/ 471488 h 523875"/>
              <a:gd name="connsiteX9" fmla="*/ 95250 w 266700"/>
              <a:gd name="connsiteY9" fmla="*/ 457200 h 523875"/>
              <a:gd name="connsiteX10" fmla="*/ 209550 w 266700"/>
              <a:gd name="connsiteY10" fmla="*/ 523875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700" h="523875">
                <a:moveTo>
                  <a:pt x="209550" y="523875"/>
                </a:moveTo>
                <a:lnTo>
                  <a:pt x="209550" y="457200"/>
                </a:lnTo>
                <a:lnTo>
                  <a:pt x="261938" y="357188"/>
                </a:lnTo>
                <a:lnTo>
                  <a:pt x="242888" y="352425"/>
                </a:lnTo>
                <a:cubicBezTo>
                  <a:pt x="241300" y="246063"/>
                  <a:pt x="239713" y="139700"/>
                  <a:pt x="238125" y="33338"/>
                </a:cubicBezTo>
                <a:lnTo>
                  <a:pt x="266700" y="0"/>
                </a:lnTo>
                <a:lnTo>
                  <a:pt x="0" y="9525"/>
                </a:lnTo>
                <a:cubicBezTo>
                  <a:pt x="1588" y="150813"/>
                  <a:pt x="3175" y="292100"/>
                  <a:pt x="4763" y="433388"/>
                </a:cubicBezTo>
                <a:lnTo>
                  <a:pt x="23813" y="471488"/>
                </a:lnTo>
                <a:lnTo>
                  <a:pt x="95250" y="457200"/>
                </a:lnTo>
                <a:lnTo>
                  <a:pt x="209550" y="523875"/>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Arrow Connector 18"/>
          <p:cNvCxnSpPr/>
          <p:nvPr/>
        </p:nvCxnSpPr>
        <p:spPr>
          <a:xfrm>
            <a:off x="5410200" y="609600"/>
            <a:ext cx="762000"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07" name="TextBox 9"/>
          <p:cNvSpPr txBox="1">
            <a:spLocks noChangeArrowheads="1"/>
          </p:cNvSpPr>
          <p:nvPr/>
        </p:nvSpPr>
        <p:spPr bwMode="auto">
          <a:xfrm>
            <a:off x="204788" y="2754313"/>
            <a:ext cx="4976812" cy="369887"/>
          </a:xfrm>
          <a:prstGeom prst="rect">
            <a:avLst/>
          </a:prstGeom>
          <a:solidFill>
            <a:schemeClr val="bg1"/>
          </a:solidFill>
          <a:ln w="9525">
            <a:noFill/>
            <a:miter lim="800000"/>
            <a:headEnd/>
            <a:tailEnd/>
          </a:ln>
        </p:spPr>
        <p:txBody>
          <a:bodyPr wrap="square">
            <a:spAutoFit/>
          </a:bodyPr>
          <a:lstStyle/>
          <a:p>
            <a:r>
              <a:rPr lang="en-US" dirty="0">
                <a:solidFill>
                  <a:srgbClr val="FF0000"/>
                </a:solidFill>
                <a:latin typeface="Calibri" pitchFamily="34" charset="0"/>
              </a:rPr>
              <a:t>1760</a:t>
            </a:r>
            <a:r>
              <a:rPr lang="en-US" dirty="0">
                <a:latin typeface="Calibri" pitchFamily="34" charset="0"/>
              </a:rPr>
              <a:t> – Joseph Kirk listed in Orange County, NC.</a:t>
            </a:r>
          </a:p>
        </p:txBody>
      </p:sp>
      <p:sp>
        <p:nvSpPr>
          <p:cNvPr id="4108" name="TextBox 9"/>
          <p:cNvSpPr txBox="1">
            <a:spLocks noChangeArrowheads="1"/>
          </p:cNvSpPr>
          <p:nvPr/>
        </p:nvSpPr>
        <p:spPr bwMode="auto">
          <a:xfrm>
            <a:off x="2971800" y="4267200"/>
            <a:ext cx="4759325" cy="369888"/>
          </a:xfrm>
          <a:prstGeom prst="rect">
            <a:avLst/>
          </a:prstGeom>
          <a:solidFill>
            <a:schemeClr val="bg1"/>
          </a:solidFill>
          <a:ln w="9525">
            <a:noFill/>
            <a:miter lim="800000"/>
            <a:headEnd/>
            <a:tailEnd/>
          </a:ln>
        </p:spPr>
        <p:txBody>
          <a:bodyPr wrap="none">
            <a:spAutoFit/>
          </a:bodyPr>
          <a:lstStyle/>
          <a:p>
            <a:r>
              <a:rPr lang="en-US">
                <a:solidFill>
                  <a:srgbClr val="FF0000"/>
                </a:solidFill>
                <a:latin typeface="Calibri" pitchFamily="34" charset="0"/>
              </a:rPr>
              <a:t>1763</a:t>
            </a:r>
            <a:r>
              <a:rPr lang="en-US">
                <a:latin typeface="Calibri" pitchFamily="34" charset="0"/>
              </a:rPr>
              <a:t> – Joseph Kirk listed in Chatham County, NC.</a:t>
            </a:r>
          </a:p>
        </p:txBody>
      </p:sp>
      <p:sp>
        <p:nvSpPr>
          <p:cNvPr id="4109" name="TextBox 9"/>
          <p:cNvSpPr txBox="1">
            <a:spLocks noChangeArrowheads="1"/>
          </p:cNvSpPr>
          <p:nvPr/>
        </p:nvSpPr>
        <p:spPr bwMode="auto">
          <a:xfrm>
            <a:off x="4038600" y="0"/>
            <a:ext cx="5105400" cy="369888"/>
          </a:xfrm>
          <a:prstGeom prst="rect">
            <a:avLst/>
          </a:prstGeom>
          <a:solidFill>
            <a:schemeClr val="bg1"/>
          </a:solidFill>
          <a:ln w="9525">
            <a:noFill/>
            <a:miter lim="800000"/>
            <a:headEnd/>
            <a:tailEnd/>
          </a:ln>
        </p:spPr>
        <p:txBody>
          <a:bodyPr wrap="square">
            <a:spAutoFit/>
          </a:bodyPr>
          <a:lstStyle/>
          <a:p>
            <a:r>
              <a:rPr lang="en-US" dirty="0">
                <a:solidFill>
                  <a:srgbClr val="FF0000"/>
                </a:solidFill>
                <a:latin typeface="Calibri" pitchFamily="34" charset="0"/>
              </a:rPr>
              <a:t>1758</a:t>
            </a:r>
            <a:r>
              <a:rPr lang="en-US" dirty="0">
                <a:latin typeface="Calibri" pitchFamily="34" charset="0"/>
              </a:rPr>
              <a:t> – George Kirk listed in Granville County, NC.</a:t>
            </a:r>
          </a:p>
        </p:txBody>
      </p:sp>
      <p:cxnSp>
        <p:nvCxnSpPr>
          <p:cNvPr id="38" name="Straight Connector 37"/>
          <p:cNvCxnSpPr/>
          <p:nvPr/>
        </p:nvCxnSpPr>
        <p:spPr>
          <a:xfrm rot="5400000">
            <a:off x="5256213" y="457200"/>
            <a:ext cx="306388" cy="15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0800000">
            <a:off x="4953000" y="609600"/>
            <a:ext cx="4572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2" name="Freeform 41"/>
          <p:cNvSpPr/>
          <p:nvPr/>
        </p:nvSpPr>
        <p:spPr>
          <a:xfrm>
            <a:off x="5772150" y="1081088"/>
            <a:ext cx="242888" cy="385762"/>
          </a:xfrm>
          <a:custGeom>
            <a:avLst/>
            <a:gdLst>
              <a:gd name="connsiteX0" fmla="*/ 4763 w 242888"/>
              <a:gd name="connsiteY0" fmla="*/ 347662 h 385762"/>
              <a:gd name="connsiteX1" fmla="*/ 0 w 242888"/>
              <a:gd name="connsiteY1" fmla="*/ 0 h 385762"/>
              <a:gd name="connsiteX2" fmla="*/ 242888 w 242888"/>
              <a:gd name="connsiteY2" fmla="*/ 19050 h 385762"/>
              <a:gd name="connsiteX3" fmla="*/ 200025 w 242888"/>
              <a:gd name="connsiteY3" fmla="*/ 376237 h 385762"/>
              <a:gd name="connsiteX4" fmla="*/ 138113 w 242888"/>
              <a:gd name="connsiteY4" fmla="*/ 385762 h 385762"/>
              <a:gd name="connsiteX5" fmla="*/ 4763 w 242888"/>
              <a:gd name="connsiteY5" fmla="*/ 347662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888" h="385762">
                <a:moveTo>
                  <a:pt x="4763" y="347662"/>
                </a:moveTo>
                <a:cubicBezTo>
                  <a:pt x="3175" y="231775"/>
                  <a:pt x="1588" y="115887"/>
                  <a:pt x="0" y="0"/>
                </a:cubicBezTo>
                <a:lnTo>
                  <a:pt x="242888" y="19050"/>
                </a:lnTo>
                <a:lnTo>
                  <a:pt x="200025" y="376237"/>
                </a:lnTo>
                <a:cubicBezTo>
                  <a:pt x="136530" y="381122"/>
                  <a:pt x="138113" y="360302"/>
                  <a:pt x="138113" y="385762"/>
                </a:cubicBezTo>
                <a:lnTo>
                  <a:pt x="4763" y="347662"/>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4" name="Straight Arrow Connector 43"/>
          <p:cNvCxnSpPr/>
          <p:nvPr/>
        </p:nvCxnSpPr>
        <p:spPr>
          <a:xfrm flipV="1">
            <a:off x="2438400" y="1219200"/>
            <a:ext cx="3352800" cy="1524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14" name="TextBox 30"/>
          <p:cNvSpPr txBox="1">
            <a:spLocks noChangeArrowheads="1"/>
          </p:cNvSpPr>
          <p:nvPr/>
        </p:nvSpPr>
        <p:spPr bwMode="auto">
          <a:xfrm>
            <a:off x="228600" y="6096000"/>
            <a:ext cx="5715000" cy="584200"/>
          </a:xfrm>
          <a:prstGeom prst="rect">
            <a:avLst/>
          </a:prstGeom>
          <a:noFill/>
          <a:ln w="9525">
            <a:noFill/>
            <a:miter lim="800000"/>
            <a:headEnd/>
            <a:tailEnd/>
          </a:ln>
        </p:spPr>
        <p:txBody>
          <a:bodyPr wrap="square">
            <a:spAutoFit/>
          </a:bodyPr>
          <a:lstStyle/>
          <a:p>
            <a:r>
              <a:rPr lang="en-US" sz="3200" dirty="0"/>
              <a:t>North Carolina 1760-1764</a:t>
            </a:r>
          </a:p>
        </p:txBody>
      </p:sp>
      <p:sp>
        <p:nvSpPr>
          <p:cNvPr id="4115" name="TextBox 9"/>
          <p:cNvSpPr txBox="1">
            <a:spLocks noChangeArrowheads="1"/>
          </p:cNvSpPr>
          <p:nvPr/>
        </p:nvSpPr>
        <p:spPr bwMode="auto">
          <a:xfrm>
            <a:off x="2984500" y="4584700"/>
            <a:ext cx="4554538" cy="369888"/>
          </a:xfrm>
          <a:prstGeom prst="rect">
            <a:avLst/>
          </a:prstGeom>
          <a:solidFill>
            <a:schemeClr val="bg1"/>
          </a:solidFill>
          <a:ln w="9525">
            <a:noFill/>
            <a:miter lim="800000"/>
            <a:headEnd/>
            <a:tailEnd/>
          </a:ln>
        </p:spPr>
        <p:txBody>
          <a:bodyPr wrap="none">
            <a:spAutoFit/>
          </a:bodyPr>
          <a:lstStyle/>
          <a:p>
            <a:r>
              <a:rPr lang="en-US">
                <a:solidFill>
                  <a:srgbClr val="FF0000"/>
                </a:solidFill>
                <a:latin typeface="Calibri" pitchFamily="34" charset="0"/>
              </a:rPr>
              <a:t>1764</a:t>
            </a:r>
            <a:r>
              <a:rPr lang="en-US">
                <a:latin typeface="Calibri" pitchFamily="34" charset="0"/>
              </a:rPr>
              <a:t> – John Kirk listed in Chatham County, NC.</a:t>
            </a:r>
          </a:p>
        </p:txBody>
      </p:sp>
      <p:sp>
        <p:nvSpPr>
          <p:cNvPr id="4116" name="TextBox 9"/>
          <p:cNvSpPr txBox="1">
            <a:spLocks noChangeArrowheads="1"/>
          </p:cNvSpPr>
          <p:nvPr/>
        </p:nvSpPr>
        <p:spPr bwMode="auto">
          <a:xfrm>
            <a:off x="2981325" y="4911725"/>
            <a:ext cx="5476875" cy="369888"/>
          </a:xfrm>
          <a:prstGeom prst="rect">
            <a:avLst/>
          </a:prstGeom>
          <a:solidFill>
            <a:schemeClr val="bg1"/>
          </a:solidFill>
          <a:ln w="9525">
            <a:noFill/>
            <a:miter lim="800000"/>
            <a:headEnd/>
            <a:tailEnd/>
          </a:ln>
        </p:spPr>
        <p:txBody>
          <a:bodyPr wrap="square">
            <a:spAutoFit/>
          </a:bodyPr>
          <a:lstStyle/>
          <a:p>
            <a:r>
              <a:rPr lang="en-US" dirty="0">
                <a:solidFill>
                  <a:srgbClr val="FF0000"/>
                </a:solidFill>
                <a:latin typeface="Calibri" pitchFamily="34" charset="0"/>
              </a:rPr>
              <a:t>1764</a:t>
            </a:r>
            <a:r>
              <a:rPr lang="en-US" dirty="0">
                <a:latin typeface="Calibri" pitchFamily="34" charset="0"/>
              </a:rPr>
              <a:t> – Richard Kirk listed in Chatham County, NC.</a:t>
            </a:r>
          </a:p>
        </p:txBody>
      </p:sp>
      <p:cxnSp>
        <p:nvCxnSpPr>
          <p:cNvPr id="57" name="Straight Arrow Connector 56"/>
          <p:cNvCxnSpPr>
            <a:stCxn id="4108" idx="0"/>
            <a:endCxn id="12" idx="22"/>
          </p:cNvCxnSpPr>
          <p:nvPr/>
        </p:nvCxnSpPr>
        <p:spPr>
          <a:xfrm rot="5400000" flipH="1" flipV="1">
            <a:off x="4299744" y="2866232"/>
            <a:ext cx="2452687" cy="3492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7" name="Picture 35" descr="nc1700.jpg"/>
          <p:cNvPicPr>
            <a:picLocks noChangeAspect="1"/>
          </p:cNvPicPr>
          <p:nvPr/>
        </p:nvPicPr>
        <p:blipFill>
          <a:blip r:embed="rId2"/>
          <a:srcRect/>
          <a:stretch>
            <a:fillRect/>
          </a:stretch>
        </p:blipFill>
        <p:spPr bwMode="auto">
          <a:xfrm>
            <a:off x="6408738" y="5638800"/>
            <a:ext cx="2584450" cy="1066799"/>
          </a:xfrm>
          <a:prstGeom prst="rect">
            <a:avLst/>
          </a:prstGeom>
          <a:noFill/>
          <a:ln w="9525">
            <a:noFill/>
            <a:miter lim="800000"/>
            <a:headEnd/>
            <a:tailEnd/>
          </a:ln>
        </p:spPr>
      </p:pic>
      <p:sp>
        <p:nvSpPr>
          <p:cNvPr id="37" name="Rectangle 36"/>
          <p:cNvSpPr/>
          <p:nvPr/>
        </p:nvSpPr>
        <p:spPr bwMode="auto">
          <a:xfrm>
            <a:off x="7467600" y="5562600"/>
            <a:ext cx="15240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3" name="Picture 2"/>
          <p:cNvPicPr>
            <a:picLocks noChangeAspect="1" noChangeArrowheads="1"/>
          </p:cNvPicPr>
          <p:nvPr/>
        </p:nvPicPr>
        <p:blipFill>
          <a:blip r:embed="rId3"/>
          <a:srcRect/>
          <a:stretch>
            <a:fillRect/>
          </a:stretch>
        </p:blipFill>
        <p:spPr bwMode="auto">
          <a:xfrm>
            <a:off x="1441450" y="152400"/>
            <a:ext cx="7702550" cy="3505200"/>
          </a:xfrm>
          <a:prstGeom prst="rect">
            <a:avLst/>
          </a:prstGeom>
          <a:noFill/>
          <a:ln w="9525">
            <a:noFill/>
            <a:miter lim="800000"/>
            <a:headEnd/>
            <a:tailEnd/>
          </a:ln>
        </p:spPr>
      </p:pic>
      <p:sp>
        <p:nvSpPr>
          <p:cNvPr id="5124" name="TextBox 10"/>
          <p:cNvSpPr txBox="1">
            <a:spLocks noChangeArrowheads="1"/>
          </p:cNvSpPr>
          <p:nvPr/>
        </p:nvSpPr>
        <p:spPr bwMode="auto">
          <a:xfrm>
            <a:off x="6096000" y="4038600"/>
            <a:ext cx="2590800" cy="1200150"/>
          </a:xfrm>
          <a:prstGeom prst="rect">
            <a:avLst/>
          </a:prstGeom>
          <a:noFill/>
          <a:ln w="9525">
            <a:noFill/>
            <a:miter lim="800000"/>
            <a:headEnd/>
            <a:tailEnd/>
          </a:ln>
        </p:spPr>
        <p:txBody>
          <a:bodyPr>
            <a:spAutoFit/>
          </a:bodyPr>
          <a:lstStyle/>
          <a:p>
            <a:r>
              <a:rPr lang="en-US">
                <a:solidFill>
                  <a:srgbClr val="FF0000"/>
                </a:solidFill>
                <a:latin typeface="Calibri" pitchFamily="34" charset="0"/>
              </a:rPr>
              <a:t>1778</a:t>
            </a:r>
            <a:r>
              <a:rPr lang="en-US">
                <a:latin typeface="Calibri" pitchFamily="34" charset="0"/>
              </a:rPr>
              <a:t> – George Kirk listed in Chatham County, NC. Died after December 1816</a:t>
            </a:r>
          </a:p>
        </p:txBody>
      </p:sp>
      <p:sp>
        <p:nvSpPr>
          <p:cNvPr id="12" name="Freeform 11"/>
          <p:cNvSpPr/>
          <p:nvPr/>
        </p:nvSpPr>
        <p:spPr>
          <a:xfrm>
            <a:off x="5534025" y="1438275"/>
            <a:ext cx="523875" cy="376238"/>
          </a:xfrm>
          <a:custGeom>
            <a:avLst/>
            <a:gdLst>
              <a:gd name="connsiteX0" fmla="*/ 9525 w 523875"/>
              <a:gd name="connsiteY0" fmla="*/ 42863 h 376238"/>
              <a:gd name="connsiteX1" fmla="*/ 257175 w 523875"/>
              <a:gd name="connsiteY1" fmla="*/ 47625 h 376238"/>
              <a:gd name="connsiteX2" fmla="*/ 252413 w 523875"/>
              <a:gd name="connsiteY2" fmla="*/ 0 h 376238"/>
              <a:gd name="connsiteX3" fmla="*/ 381000 w 523875"/>
              <a:gd name="connsiteY3" fmla="*/ 33338 h 376238"/>
              <a:gd name="connsiteX4" fmla="*/ 504825 w 523875"/>
              <a:gd name="connsiteY4" fmla="*/ 23813 h 376238"/>
              <a:gd name="connsiteX5" fmla="*/ 523875 w 523875"/>
              <a:gd name="connsiteY5" fmla="*/ 28575 h 376238"/>
              <a:gd name="connsiteX6" fmla="*/ 461963 w 523875"/>
              <a:gd name="connsiteY6" fmla="*/ 266700 h 376238"/>
              <a:gd name="connsiteX7" fmla="*/ 509588 w 523875"/>
              <a:gd name="connsiteY7" fmla="*/ 304800 h 376238"/>
              <a:gd name="connsiteX8" fmla="*/ 485775 w 523875"/>
              <a:gd name="connsiteY8" fmla="*/ 357188 h 376238"/>
              <a:gd name="connsiteX9" fmla="*/ 428625 w 523875"/>
              <a:gd name="connsiteY9" fmla="*/ 333375 h 376238"/>
              <a:gd name="connsiteX10" fmla="*/ 414338 w 523875"/>
              <a:gd name="connsiteY10" fmla="*/ 319088 h 376238"/>
              <a:gd name="connsiteX11" fmla="*/ 404813 w 523875"/>
              <a:gd name="connsiteY11" fmla="*/ 280988 h 376238"/>
              <a:gd name="connsiteX12" fmla="*/ 352425 w 523875"/>
              <a:gd name="connsiteY12" fmla="*/ 257175 h 376238"/>
              <a:gd name="connsiteX13" fmla="*/ 314325 w 523875"/>
              <a:gd name="connsiteY13" fmla="*/ 276225 h 376238"/>
              <a:gd name="connsiteX14" fmla="*/ 295275 w 523875"/>
              <a:gd name="connsiteY14" fmla="*/ 319088 h 376238"/>
              <a:gd name="connsiteX15" fmla="*/ 280988 w 523875"/>
              <a:gd name="connsiteY15" fmla="*/ 338138 h 376238"/>
              <a:gd name="connsiteX16" fmla="*/ 257175 w 523875"/>
              <a:gd name="connsiteY16" fmla="*/ 328613 h 376238"/>
              <a:gd name="connsiteX17" fmla="*/ 242888 w 523875"/>
              <a:gd name="connsiteY17" fmla="*/ 347663 h 376238"/>
              <a:gd name="connsiteX18" fmla="*/ 219075 w 523875"/>
              <a:gd name="connsiteY18" fmla="*/ 352425 h 376238"/>
              <a:gd name="connsiteX19" fmla="*/ 209550 w 523875"/>
              <a:gd name="connsiteY19" fmla="*/ 333375 h 376238"/>
              <a:gd name="connsiteX20" fmla="*/ 195263 w 523875"/>
              <a:gd name="connsiteY20" fmla="*/ 352425 h 376238"/>
              <a:gd name="connsiteX21" fmla="*/ 180975 w 523875"/>
              <a:gd name="connsiteY21" fmla="*/ 371475 h 376238"/>
              <a:gd name="connsiteX22" fmla="*/ 166688 w 523875"/>
              <a:gd name="connsiteY22" fmla="*/ 376238 h 376238"/>
              <a:gd name="connsiteX23" fmla="*/ 0 w 523875"/>
              <a:gd name="connsiteY23" fmla="*/ 366713 h 376238"/>
              <a:gd name="connsiteX24" fmla="*/ 9525 w 523875"/>
              <a:gd name="connsiteY24" fmla="*/ 42863 h 37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3875" h="376238">
                <a:moveTo>
                  <a:pt x="9525" y="42863"/>
                </a:moveTo>
                <a:lnTo>
                  <a:pt x="257175" y="47625"/>
                </a:lnTo>
                <a:lnTo>
                  <a:pt x="252413" y="0"/>
                </a:lnTo>
                <a:lnTo>
                  <a:pt x="381000" y="33338"/>
                </a:lnTo>
                <a:lnTo>
                  <a:pt x="504825" y="23813"/>
                </a:lnTo>
                <a:lnTo>
                  <a:pt x="523875" y="28575"/>
                </a:lnTo>
                <a:lnTo>
                  <a:pt x="461963" y="266700"/>
                </a:lnTo>
                <a:lnTo>
                  <a:pt x="509588" y="304800"/>
                </a:lnTo>
                <a:lnTo>
                  <a:pt x="485775" y="357188"/>
                </a:lnTo>
                <a:lnTo>
                  <a:pt x="428625" y="333375"/>
                </a:lnTo>
                <a:lnTo>
                  <a:pt x="414338" y="319088"/>
                </a:lnTo>
                <a:lnTo>
                  <a:pt x="404813" y="280988"/>
                </a:lnTo>
                <a:lnTo>
                  <a:pt x="352425" y="257175"/>
                </a:lnTo>
                <a:lnTo>
                  <a:pt x="314325" y="276225"/>
                </a:lnTo>
                <a:lnTo>
                  <a:pt x="295275" y="319088"/>
                </a:lnTo>
                <a:lnTo>
                  <a:pt x="280988" y="338138"/>
                </a:lnTo>
                <a:lnTo>
                  <a:pt x="257175" y="328613"/>
                </a:lnTo>
                <a:lnTo>
                  <a:pt x="242888" y="347663"/>
                </a:lnTo>
                <a:lnTo>
                  <a:pt x="219075" y="352425"/>
                </a:lnTo>
                <a:lnTo>
                  <a:pt x="209550" y="333375"/>
                </a:lnTo>
                <a:lnTo>
                  <a:pt x="195263" y="352425"/>
                </a:lnTo>
                <a:lnTo>
                  <a:pt x="180975" y="371475"/>
                </a:lnTo>
                <a:lnTo>
                  <a:pt x="166688" y="376238"/>
                </a:lnTo>
                <a:lnTo>
                  <a:pt x="0" y="366713"/>
                </a:lnTo>
                <a:lnTo>
                  <a:pt x="9525" y="42863"/>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13"/>
          <p:cNvSpPr/>
          <p:nvPr/>
        </p:nvSpPr>
        <p:spPr>
          <a:xfrm>
            <a:off x="4762500" y="1784350"/>
            <a:ext cx="366713" cy="398463"/>
          </a:xfrm>
          <a:custGeom>
            <a:avLst/>
            <a:gdLst>
              <a:gd name="connsiteX0" fmla="*/ 0 w 366713"/>
              <a:gd name="connsiteY0" fmla="*/ 354054 h 397733"/>
              <a:gd name="connsiteX1" fmla="*/ 66675 w 366713"/>
              <a:gd name="connsiteY1" fmla="*/ 373104 h 397733"/>
              <a:gd name="connsiteX2" fmla="*/ 123825 w 366713"/>
              <a:gd name="connsiteY2" fmla="*/ 373104 h 397733"/>
              <a:gd name="connsiteX3" fmla="*/ 180975 w 366713"/>
              <a:gd name="connsiteY3" fmla="*/ 354054 h 397733"/>
              <a:gd name="connsiteX4" fmla="*/ 214313 w 366713"/>
              <a:gd name="connsiteY4" fmla="*/ 330241 h 397733"/>
              <a:gd name="connsiteX5" fmla="*/ 228600 w 366713"/>
              <a:gd name="connsiteY5" fmla="*/ 368341 h 397733"/>
              <a:gd name="connsiteX6" fmla="*/ 280988 w 366713"/>
              <a:gd name="connsiteY6" fmla="*/ 396916 h 397733"/>
              <a:gd name="connsiteX7" fmla="*/ 280988 w 366713"/>
              <a:gd name="connsiteY7" fmla="*/ 363579 h 397733"/>
              <a:gd name="connsiteX8" fmla="*/ 319088 w 366713"/>
              <a:gd name="connsiteY8" fmla="*/ 344529 h 397733"/>
              <a:gd name="connsiteX9" fmla="*/ 352425 w 366713"/>
              <a:gd name="connsiteY9" fmla="*/ 387391 h 397733"/>
              <a:gd name="connsiteX10" fmla="*/ 366713 w 366713"/>
              <a:gd name="connsiteY10" fmla="*/ 349291 h 397733"/>
              <a:gd name="connsiteX11" fmla="*/ 333375 w 366713"/>
              <a:gd name="connsiteY11" fmla="*/ 292141 h 397733"/>
              <a:gd name="connsiteX12" fmla="*/ 342900 w 366713"/>
              <a:gd name="connsiteY12" fmla="*/ 244516 h 397733"/>
              <a:gd name="connsiteX13" fmla="*/ 366713 w 366713"/>
              <a:gd name="connsiteY13" fmla="*/ 163554 h 397733"/>
              <a:gd name="connsiteX14" fmla="*/ 342900 w 366713"/>
              <a:gd name="connsiteY14" fmla="*/ 134979 h 397733"/>
              <a:gd name="connsiteX15" fmla="*/ 323850 w 366713"/>
              <a:gd name="connsiteY15" fmla="*/ 73066 h 397733"/>
              <a:gd name="connsiteX16" fmla="*/ 290513 w 366713"/>
              <a:gd name="connsiteY16" fmla="*/ 63541 h 397733"/>
              <a:gd name="connsiteX17" fmla="*/ 266700 w 366713"/>
              <a:gd name="connsiteY17" fmla="*/ 34966 h 397733"/>
              <a:gd name="connsiteX18" fmla="*/ 176213 w 366713"/>
              <a:gd name="connsiteY18" fmla="*/ 34966 h 397733"/>
              <a:gd name="connsiteX19" fmla="*/ 0 w 366713"/>
              <a:gd name="connsiteY19" fmla="*/ 354054 h 397733"/>
              <a:gd name="connsiteX0" fmla="*/ 0 w 366713"/>
              <a:gd name="connsiteY0" fmla="*/ 354054 h 397733"/>
              <a:gd name="connsiteX1" fmla="*/ 66675 w 366713"/>
              <a:gd name="connsiteY1" fmla="*/ 373104 h 397733"/>
              <a:gd name="connsiteX2" fmla="*/ 123825 w 366713"/>
              <a:gd name="connsiteY2" fmla="*/ 373104 h 397733"/>
              <a:gd name="connsiteX3" fmla="*/ 180975 w 366713"/>
              <a:gd name="connsiteY3" fmla="*/ 354054 h 397733"/>
              <a:gd name="connsiteX4" fmla="*/ 214313 w 366713"/>
              <a:gd name="connsiteY4" fmla="*/ 330241 h 397733"/>
              <a:gd name="connsiteX5" fmla="*/ 228600 w 366713"/>
              <a:gd name="connsiteY5" fmla="*/ 368341 h 397733"/>
              <a:gd name="connsiteX6" fmla="*/ 280988 w 366713"/>
              <a:gd name="connsiteY6" fmla="*/ 396916 h 397733"/>
              <a:gd name="connsiteX7" fmla="*/ 280988 w 366713"/>
              <a:gd name="connsiteY7" fmla="*/ 363579 h 397733"/>
              <a:gd name="connsiteX8" fmla="*/ 319088 w 366713"/>
              <a:gd name="connsiteY8" fmla="*/ 344529 h 397733"/>
              <a:gd name="connsiteX9" fmla="*/ 352425 w 366713"/>
              <a:gd name="connsiteY9" fmla="*/ 387391 h 397733"/>
              <a:gd name="connsiteX10" fmla="*/ 366713 w 366713"/>
              <a:gd name="connsiteY10" fmla="*/ 349291 h 397733"/>
              <a:gd name="connsiteX11" fmla="*/ 333375 w 366713"/>
              <a:gd name="connsiteY11" fmla="*/ 292141 h 397733"/>
              <a:gd name="connsiteX12" fmla="*/ 342900 w 366713"/>
              <a:gd name="connsiteY12" fmla="*/ 244516 h 397733"/>
              <a:gd name="connsiteX13" fmla="*/ 366713 w 366713"/>
              <a:gd name="connsiteY13" fmla="*/ 163554 h 397733"/>
              <a:gd name="connsiteX14" fmla="*/ 342900 w 366713"/>
              <a:gd name="connsiteY14" fmla="*/ 134979 h 397733"/>
              <a:gd name="connsiteX15" fmla="*/ 323850 w 366713"/>
              <a:gd name="connsiteY15" fmla="*/ 73066 h 397733"/>
              <a:gd name="connsiteX16" fmla="*/ 290513 w 366713"/>
              <a:gd name="connsiteY16" fmla="*/ 63541 h 397733"/>
              <a:gd name="connsiteX17" fmla="*/ 266700 w 366713"/>
              <a:gd name="connsiteY17" fmla="*/ 34966 h 397733"/>
              <a:gd name="connsiteX18" fmla="*/ 176213 w 366713"/>
              <a:gd name="connsiteY18" fmla="*/ 34966 h 397733"/>
              <a:gd name="connsiteX19" fmla="*/ 0 w 366713"/>
              <a:gd name="connsiteY19" fmla="*/ 354054 h 397733"/>
              <a:gd name="connsiteX0" fmla="*/ 0 w 366713"/>
              <a:gd name="connsiteY0" fmla="*/ 354054 h 397733"/>
              <a:gd name="connsiteX1" fmla="*/ 66675 w 366713"/>
              <a:gd name="connsiteY1" fmla="*/ 373104 h 397733"/>
              <a:gd name="connsiteX2" fmla="*/ 123825 w 366713"/>
              <a:gd name="connsiteY2" fmla="*/ 373104 h 397733"/>
              <a:gd name="connsiteX3" fmla="*/ 180975 w 366713"/>
              <a:gd name="connsiteY3" fmla="*/ 354054 h 397733"/>
              <a:gd name="connsiteX4" fmla="*/ 214313 w 366713"/>
              <a:gd name="connsiteY4" fmla="*/ 330241 h 397733"/>
              <a:gd name="connsiteX5" fmla="*/ 228600 w 366713"/>
              <a:gd name="connsiteY5" fmla="*/ 368341 h 397733"/>
              <a:gd name="connsiteX6" fmla="*/ 280988 w 366713"/>
              <a:gd name="connsiteY6" fmla="*/ 396916 h 397733"/>
              <a:gd name="connsiteX7" fmla="*/ 280988 w 366713"/>
              <a:gd name="connsiteY7" fmla="*/ 363579 h 397733"/>
              <a:gd name="connsiteX8" fmla="*/ 319088 w 366713"/>
              <a:gd name="connsiteY8" fmla="*/ 344529 h 397733"/>
              <a:gd name="connsiteX9" fmla="*/ 352425 w 366713"/>
              <a:gd name="connsiteY9" fmla="*/ 387391 h 397733"/>
              <a:gd name="connsiteX10" fmla="*/ 366713 w 366713"/>
              <a:gd name="connsiteY10" fmla="*/ 349291 h 397733"/>
              <a:gd name="connsiteX11" fmla="*/ 333375 w 366713"/>
              <a:gd name="connsiteY11" fmla="*/ 292141 h 397733"/>
              <a:gd name="connsiteX12" fmla="*/ 342900 w 366713"/>
              <a:gd name="connsiteY12" fmla="*/ 244516 h 397733"/>
              <a:gd name="connsiteX13" fmla="*/ 366713 w 366713"/>
              <a:gd name="connsiteY13" fmla="*/ 163554 h 397733"/>
              <a:gd name="connsiteX14" fmla="*/ 342900 w 366713"/>
              <a:gd name="connsiteY14" fmla="*/ 134979 h 397733"/>
              <a:gd name="connsiteX15" fmla="*/ 323850 w 366713"/>
              <a:gd name="connsiteY15" fmla="*/ 73066 h 397733"/>
              <a:gd name="connsiteX16" fmla="*/ 290513 w 366713"/>
              <a:gd name="connsiteY16" fmla="*/ 63541 h 397733"/>
              <a:gd name="connsiteX17" fmla="*/ 266700 w 366713"/>
              <a:gd name="connsiteY17" fmla="*/ 34966 h 397733"/>
              <a:gd name="connsiteX18" fmla="*/ 176213 w 366713"/>
              <a:gd name="connsiteY18" fmla="*/ 34966 h 397733"/>
              <a:gd name="connsiteX19" fmla="*/ 0 w 366713"/>
              <a:gd name="connsiteY19" fmla="*/ 354054 h 39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6713" h="397733">
                <a:moveTo>
                  <a:pt x="0" y="354054"/>
                </a:moveTo>
                <a:lnTo>
                  <a:pt x="66675" y="373104"/>
                </a:lnTo>
                <a:lnTo>
                  <a:pt x="123825" y="373104"/>
                </a:lnTo>
                <a:lnTo>
                  <a:pt x="180975" y="354054"/>
                </a:lnTo>
                <a:lnTo>
                  <a:pt x="214313" y="330241"/>
                </a:lnTo>
                <a:lnTo>
                  <a:pt x="228600" y="368341"/>
                </a:lnTo>
                <a:cubicBezTo>
                  <a:pt x="277586" y="397733"/>
                  <a:pt x="257712" y="396916"/>
                  <a:pt x="280988" y="396916"/>
                </a:cubicBezTo>
                <a:lnTo>
                  <a:pt x="280988" y="363579"/>
                </a:lnTo>
                <a:lnTo>
                  <a:pt x="319088" y="344529"/>
                </a:lnTo>
                <a:cubicBezTo>
                  <a:pt x="353470" y="383824"/>
                  <a:pt x="352425" y="365754"/>
                  <a:pt x="352425" y="387391"/>
                </a:cubicBezTo>
                <a:lnTo>
                  <a:pt x="366713" y="349291"/>
                </a:lnTo>
                <a:lnTo>
                  <a:pt x="333375" y="292141"/>
                </a:lnTo>
                <a:lnTo>
                  <a:pt x="342900" y="244516"/>
                </a:lnTo>
                <a:lnTo>
                  <a:pt x="366713" y="163554"/>
                </a:lnTo>
                <a:lnTo>
                  <a:pt x="342900" y="134979"/>
                </a:lnTo>
                <a:lnTo>
                  <a:pt x="323850" y="73066"/>
                </a:lnTo>
                <a:lnTo>
                  <a:pt x="290513" y="63541"/>
                </a:lnTo>
                <a:lnTo>
                  <a:pt x="266700" y="34966"/>
                </a:lnTo>
                <a:cubicBezTo>
                  <a:pt x="174628" y="30121"/>
                  <a:pt x="176213" y="0"/>
                  <a:pt x="176213" y="34966"/>
                </a:cubicBezTo>
                <a:cubicBezTo>
                  <a:pt x="118394" y="140967"/>
                  <a:pt x="42863" y="247598"/>
                  <a:pt x="0" y="354054"/>
                </a:cubicBez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14"/>
          <p:cNvSpPr/>
          <p:nvPr/>
        </p:nvSpPr>
        <p:spPr>
          <a:xfrm>
            <a:off x="7789863" y="957263"/>
            <a:ext cx="263525" cy="323850"/>
          </a:xfrm>
          <a:custGeom>
            <a:avLst/>
            <a:gdLst>
              <a:gd name="connsiteX0" fmla="*/ 143891 w 262954"/>
              <a:gd name="connsiteY0" fmla="*/ 0 h 323850"/>
              <a:gd name="connsiteX1" fmla="*/ 43879 w 262954"/>
              <a:gd name="connsiteY1" fmla="*/ 42862 h 323850"/>
              <a:gd name="connsiteX2" fmla="*/ 48641 w 262954"/>
              <a:gd name="connsiteY2" fmla="*/ 76200 h 323850"/>
              <a:gd name="connsiteX3" fmla="*/ 1016 w 262954"/>
              <a:gd name="connsiteY3" fmla="*/ 138112 h 323850"/>
              <a:gd name="connsiteX4" fmla="*/ 24829 w 262954"/>
              <a:gd name="connsiteY4" fmla="*/ 204787 h 323850"/>
              <a:gd name="connsiteX5" fmla="*/ 58166 w 262954"/>
              <a:gd name="connsiteY5" fmla="*/ 319087 h 323850"/>
              <a:gd name="connsiteX6" fmla="*/ 96266 w 262954"/>
              <a:gd name="connsiteY6" fmla="*/ 295275 h 323850"/>
              <a:gd name="connsiteX7" fmla="*/ 115316 w 262954"/>
              <a:gd name="connsiteY7" fmla="*/ 285750 h 323850"/>
              <a:gd name="connsiteX8" fmla="*/ 143891 w 262954"/>
              <a:gd name="connsiteY8" fmla="*/ 323850 h 323850"/>
              <a:gd name="connsiteX9" fmla="*/ 177229 w 262954"/>
              <a:gd name="connsiteY9" fmla="*/ 323850 h 323850"/>
              <a:gd name="connsiteX10" fmla="*/ 234379 w 262954"/>
              <a:gd name="connsiteY10" fmla="*/ 304800 h 323850"/>
              <a:gd name="connsiteX11" fmla="*/ 262954 w 262954"/>
              <a:gd name="connsiteY11" fmla="*/ 261937 h 323850"/>
              <a:gd name="connsiteX12" fmla="*/ 224854 w 262954"/>
              <a:gd name="connsiteY12" fmla="*/ 238125 h 323850"/>
              <a:gd name="connsiteX13" fmla="*/ 196279 w 262954"/>
              <a:gd name="connsiteY13" fmla="*/ 242887 h 323850"/>
              <a:gd name="connsiteX14" fmla="*/ 148654 w 262954"/>
              <a:gd name="connsiteY14" fmla="*/ 228600 h 323850"/>
              <a:gd name="connsiteX15" fmla="*/ 124841 w 262954"/>
              <a:gd name="connsiteY15" fmla="*/ 95250 h 323850"/>
              <a:gd name="connsiteX16" fmla="*/ 143891 w 262954"/>
              <a:gd name="connsiteY16" fmla="*/ 52387 h 323850"/>
              <a:gd name="connsiteX17" fmla="*/ 143891 w 262954"/>
              <a:gd name="connsiteY17"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2954" h="323850">
                <a:moveTo>
                  <a:pt x="143891" y="0"/>
                </a:moveTo>
                <a:lnTo>
                  <a:pt x="43879" y="42862"/>
                </a:lnTo>
                <a:lnTo>
                  <a:pt x="48641" y="76200"/>
                </a:lnTo>
                <a:cubicBezTo>
                  <a:pt x="0" y="134569"/>
                  <a:pt x="1016" y="108552"/>
                  <a:pt x="1016" y="138112"/>
                </a:cubicBezTo>
                <a:lnTo>
                  <a:pt x="24829" y="204787"/>
                </a:lnTo>
                <a:lnTo>
                  <a:pt x="58166" y="319087"/>
                </a:lnTo>
                <a:lnTo>
                  <a:pt x="96266" y="295275"/>
                </a:lnTo>
                <a:lnTo>
                  <a:pt x="115316" y="285750"/>
                </a:lnTo>
                <a:lnTo>
                  <a:pt x="143891" y="323850"/>
                </a:lnTo>
                <a:lnTo>
                  <a:pt x="177229" y="323850"/>
                </a:lnTo>
                <a:lnTo>
                  <a:pt x="234379" y="304800"/>
                </a:lnTo>
                <a:lnTo>
                  <a:pt x="262954" y="261937"/>
                </a:lnTo>
                <a:lnTo>
                  <a:pt x="224854" y="238125"/>
                </a:lnTo>
                <a:lnTo>
                  <a:pt x="196279" y="242887"/>
                </a:lnTo>
                <a:lnTo>
                  <a:pt x="148654" y="228600"/>
                </a:lnTo>
                <a:lnTo>
                  <a:pt x="124841" y="95250"/>
                </a:lnTo>
                <a:lnTo>
                  <a:pt x="143891" y="52387"/>
                </a:lnTo>
                <a:lnTo>
                  <a:pt x="143891" y="0"/>
                </a:lnTo>
                <a:close/>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15"/>
          <p:cNvSpPr/>
          <p:nvPr/>
        </p:nvSpPr>
        <p:spPr>
          <a:xfrm>
            <a:off x="7234238" y="1885950"/>
            <a:ext cx="671512" cy="600075"/>
          </a:xfrm>
          <a:custGeom>
            <a:avLst/>
            <a:gdLst>
              <a:gd name="connsiteX0" fmla="*/ 0 w 671512"/>
              <a:gd name="connsiteY0" fmla="*/ 176213 h 600075"/>
              <a:gd name="connsiteX1" fmla="*/ 14287 w 671512"/>
              <a:gd name="connsiteY1" fmla="*/ 109538 h 600075"/>
              <a:gd name="connsiteX2" fmla="*/ 57150 w 671512"/>
              <a:gd name="connsiteY2" fmla="*/ 71438 h 600075"/>
              <a:gd name="connsiteX3" fmla="*/ 95250 w 671512"/>
              <a:gd name="connsiteY3" fmla="*/ 90488 h 600075"/>
              <a:gd name="connsiteX4" fmla="*/ 142875 w 671512"/>
              <a:gd name="connsiteY4" fmla="*/ 38100 h 600075"/>
              <a:gd name="connsiteX5" fmla="*/ 171450 w 671512"/>
              <a:gd name="connsiteY5" fmla="*/ 57150 h 600075"/>
              <a:gd name="connsiteX6" fmla="*/ 195262 w 671512"/>
              <a:gd name="connsiteY6" fmla="*/ 47625 h 600075"/>
              <a:gd name="connsiteX7" fmla="*/ 185737 w 671512"/>
              <a:gd name="connsiteY7" fmla="*/ 14288 h 600075"/>
              <a:gd name="connsiteX8" fmla="*/ 219075 w 671512"/>
              <a:gd name="connsiteY8" fmla="*/ 0 h 600075"/>
              <a:gd name="connsiteX9" fmla="*/ 471487 w 671512"/>
              <a:gd name="connsiteY9" fmla="*/ 147638 h 600075"/>
              <a:gd name="connsiteX10" fmla="*/ 452437 w 671512"/>
              <a:gd name="connsiteY10" fmla="*/ 166688 h 600075"/>
              <a:gd name="connsiteX11" fmla="*/ 419100 w 671512"/>
              <a:gd name="connsiteY11" fmla="*/ 190500 h 600075"/>
              <a:gd name="connsiteX12" fmla="*/ 400050 w 671512"/>
              <a:gd name="connsiteY12" fmla="*/ 257175 h 600075"/>
              <a:gd name="connsiteX13" fmla="*/ 428625 w 671512"/>
              <a:gd name="connsiteY13" fmla="*/ 295275 h 600075"/>
              <a:gd name="connsiteX14" fmla="*/ 438150 w 671512"/>
              <a:gd name="connsiteY14" fmla="*/ 333375 h 600075"/>
              <a:gd name="connsiteX15" fmla="*/ 419100 w 671512"/>
              <a:gd name="connsiteY15" fmla="*/ 361950 h 600075"/>
              <a:gd name="connsiteX16" fmla="*/ 485775 w 671512"/>
              <a:gd name="connsiteY16" fmla="*/ 428625 h 600075"/>
              <a:gd name="connsiteX17" fmla="*/ 538162 w 671512"/>
              <a:gd name="connsiteY17" fmla="*/ 447675 h 600075"/>
              <a:gd name="connsiteX18" fmla="*/ 576262 w 671512"/>
              <a:gd name="connsiteY18" fmla="*/ 457200 h 600075"/>
              <a:gd name="connsiteX19" fmla="*/ 628650 w 671512"/>
              <a:gd name="connsiteY19" fmla="*/ 423863 h 600075"/>
              <a:gd name="connsiteX20" fmla="*/ 671512 w 671512"/>
              <a:gd name="connsiteY20" fmla="*/ 457200 h 600075"/>
              <a:gd name="connsiteX21" fmla="*/ 642937 w 671512"/>
              <a:gd name="connsiteY21" fmla="*/ 538163 h 600075"/>
              <a:gd name="connsiteX22" fmla="*/ 585787 w 671512"/>
              <a:gd name="connsiteY22" fmla="*/ 552450 h 600075"/>
              <a:gd name="connsiteX23" fmla="*/ 495300 w 671512"/>
              <a:gd name="connsiteY23" fmla="*/ 557213 h 600075"/>
              <a:gd name="connsiteX24" fmla="*/ 452437 w 671512"/>
              <a:gd name="connsiteY24" fmla="*/ 571500 h 600075"/>
              <a:gd name="connsiteX25" fmla="*/ 428625 w 671512"/>
              <a:gd name="connsiteY25" fmla="*/ 590550 h 600075"/>
              <a:gd name="connsiteX26" fmla="*/ 309562 w 671512"/>
              <a:gd name="connsiteY26" fmla="*/ 600075 h 600075"/>
              <a:gd name="connsiteX27" fmla="*/ 347662 w 671512"/>
              <a:gd name="connsiteY27" fmla="*/ 566738 h 600075"/>
              <a:gd name="connsiteX28" fmla="*/ 304800 w 671512"/>
              <a:gd name="connsiteY28" fmla="*/ 566738 h 600075"/>
              <a:gd name="connsiteX29" fmla="*/ 300037 w 671512"/>
              <a:gd name="connsiteY29" fmla="*/ 352425 h 600075"/>
              <a:gd name="connsiteX30" fmla="*/ 290512 w 671512"/>
              <a:gd name="connsiteY30" fmla="*/ 328613 h 600075"/>
              <a:gd name="connsiteX31" fmla="*/ 261937 w 671512"/>
              <a:gd name="connsiteY31" fmla="*/ 347663 h 600075"/>
              <a:gd name="connsiteX32" fmla="*/ 228600 w 671512"/>
              <a:gd name="connsiteY32" fmla="*/ 352425 h 600075"/>
              <a:gd name="connsiteX33" fmla="*/ 228600 w 671512"/>
              <a:gd name="connsiteY33" fmla="*/ 314325 h 600075"/>
              <a:gd name="connsiteX34" fmla="*/ 0 w 671512"/>
              <a:gd name="connsiteY34" fmla="*/ 176213 h 600075"/>
              <a:gd name="connsiteX0" fmla="*/ 0 w 671512"/>
              <a:gd name="connsiteY0" fmla="*/ 176213 h 600075"/>
              <a:gd name="connsiteX1" fmla="*/ 14287 w 671512"/>
              <a:gd name="connsiteY1" fmla="*/ 109538 h 600075"/>
              <a:gd name="connsiteX2" fmla="*/ 57150 w 671512"/>
              <a:gd name="connsiteY2" fmla="*/ 71438 h 600075"/>
              <a:gd name="connsiteX3" fmla="*/ 95250 w 671512"/>
              <a:gd name="connsiteY3" fmla="*/ 90488 h 600075"/>
              <a:gd name="connsiteX4" fmla="*/ 142875 w 671512"/>
              <a:gd name="connsiteY4" fmla="*/ 38100 h 600075"/>
              <a:gd name="connsiteX5" fmla="*/ 171450 w 671512"/>
              <a:gd name="connsiteY5" fmla="*/ 57150 h 600075"/>
              <a:gd name="connsiteX6" fmla="*/ 195262 w 671512"/>
              <a:gd name="connsiteY6" fmla="*/ 47625 h 600075"/>
              <a:gd name="connsiteX7" fmla="*/ 185737 w 671512"/>
              <a:gd name="connsiteY7" fmla="*/ 14288 h 600075"/>
              <a:gd name="connsiteX8" fmla="*/ 219075 w 671512"/>
              <a:gd name="connsiteY8" fmla="*/ 0 h 600075"/>
              <a:gd name="connsiteX9" fmla="*/ 471487 w 671512"/>
              <a:gd name="connsiteY9" fmla="*/ 147638 h 600075"/>
              <a:gd name="connsiteX10" fmla="*/ 452437 w 671512"/>
              <a:gd name="connsiteY10" fmla="*/ 166688 h 600075"/>
              <a:gd name="connsiteX11" fmla="*/ 419100 w 671512"/>
              <a:gd name="connsiteY11" fmla="*/ 190500 h 600075"/>
              <a:gd name="connsiteX12" fmla="*/ 400050 w 671512"/>
              <a:gd name="connsiteY12" fmla="*/ 257175 h 600075"/>
              <a:gd name="connsiteX13" fmla="*/ 428625 w 671512"/>
              <a:gd name="connsiteY13" fmla="*/ 295275 h 600075"/>
              <a:gd name="connsiteX14" fmla="*/ 438150 w 671512"/>
              <a:gd name="connsiteY14" fmla="*/ 333375 h 600075"/>
              <a:gd name="connsiteX15" fmla="*/ 419100 w 671512"/>
              <a:gd name="connsiteY15" fmla="*/ 361950 h 600075"/>
              <a:gd name="connsiteX16" fmla="*/ 485775 w 671512"/>
              <a:gd name="connsiteY16" fmla="*/ 428625 h 600075"/>
              <a:gd name="connsiteX17" fmla="*/ 538162 w 671512"/>
              <a:gd name="connsiteY17" fmla="*/ 447675 h 600075"/>
              <a:gd name="connsiteX18" fmla="*/ 576262 w 671512"/>
              <a:gd name="connsiteY18" fmla="*/ 457200 h 600075"/>
              <a:gd name="connsiteX19" fmla="*/ 628650 w 671512"/>
              <a:gd name="connsiteY19" fmla="*/ 423863 h 600075"/>
              <a:gd name="connsiteX20" fmla="*/ 671512 w 671512"/>
              <a:gd name="connsiteY20" fmla="*/ 457200 h 600075"/>
              <a:gd name="connsiteX21" fmla="*/ 642937 w 671512"/>
              <a:gd name="connsiteY21" fmla="*/ 538163 h 600075"/>
              <a:gd name="connsiteX22" fmla="*/ 585787 w 671512"/>
              <a:gd name="connsiteY22" fmla="*/ 552450 h 600075"/>
              <a:gd name="connsiteX23" fmla="*/ 495300 w 671512"/>
              <a:gd name="connsiteY23" fmla="*/ 557213 h 600075"/>
              <a:gd name="connsiteX24" fmla="*/ 452437 w 671512"/>
              <a:gd name="connsiteY24" fmla="*/ 571500 h 600075"/>
              <a:gd name="connsiteX25" fmla="*/ 428625 w 671512"/>
              <a:gd name="connsiteY25" fmla="*/ 590550 h 600075"/>
              <a:gd name="connsiteX26" fmla="*/ 309562 w 671512"/>
              <a:gd name="connsiteY26" fmla="*/ 600075 h 600075"/>
              <a:gd name="connsiteX27" fmla="*/ 347662 w 671512"/>
              <a:gd name="connsiteY27" fmla="*/ 566738 h 600075"/>
              <a:gd name="connsiteX28" fmla="*/ 304800 w 671512"/>
              <a:gd name="connsiteY28" fmla="*/ 566738 h 600075"/>
              <a:gd name="connsiteX29" fmla="*/ 300037 w 671512"/>
              <a:gd name="connsiteY29" fmla="*/ 352425 h 600075"/>
              <a:gd name="connsiteX30" fmla="*/ 290512 w 671512"/>
              <a:gd name="connsiteY30" fmla="*/ 328613 h 600075"/>
              <a:gd name="connsiteX31" fmla="*/ 261937 w 671512"/>
              <a:gd name="connsiteY31" fmla="*/ 347663 h 600075"/>
              <a:gd name="connsiteX32" fmla="*/ 228600 w 671512"/>
              <a:gd name="connsiteY32" fmla="*/ 352425 h 600075"/>
              <a:gd name="connsiteX33" fmla="*/ 228600 w 671512"/>
              <a:gd name="connsiteY33" fmla="*/ 314325 h 600075"/>
              <a:gd name="connsiteX34" fmla="*/ 0 w 671512"/>
              <a:gd name="connsiteY34" fmla="*/ 176213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71512" h="600075">
                <a:moveTo>
                  <a:pt x="0" y="176213"/>
                </a:moveTo>
                <a:lnTo>
                  <a:pt x="14287" y="109538"/>
                </a:lnTo>
                <a:lnTo>
                  <a:pt x="57150" y="71438"/>
                </a:lnTo>
                <a:lnTo>
                  <a:pt x="95250" y="90488"/>
                </a:lnTo>
                <a:lnTo>
                  <a:pt x="142875" y="38100"/>
                </a:lnTo>
                <a:lnTo>
                  <a:pt x="171450" y="57150"/>
                </a:lnTo>
                <a:lnTo>
                  <a:pt x="195262" y="47625"/>
                </a:lnTo>
                <a:lnTo>
                  <a:pt x="185737" y="14288"/>
                </a:lnTo>
                <a:lnTo>
                  <a:pt x="219075" y="0"/>
                </a:lnTo>
                <a:lnTo>
                  <a:pt x="471487" y="147638"/>
                </a:lnTo>
                <a:lnTo>
                  <a:pt x="452437" y="166688"/>
                </a:lnTo>
                <a:lnTo>
                  <a:pt x="419100" y="190500"/>
                </a:lnTo>
                <a:lnTo>
                  <a:pt x="400050" y="257175"/>
                </a:lnTo>
                <a:lnTo>
                  <a:pt x="428625" y="295275"/>
                </a:lnTo>
                <a:lnTo>
                  <a:pt x="438150" y="333375"/>
                </a:lnTo>
                <a:lnTo>
                  <a:pt x="419100" y="361950"/>
                </a:lnTo>
                <a:lnTo>
                  <a:pt x="485775" y="428625"/>
                </a:lnTo>
                <a:lnTo>
                  <a:pt x="538162" y="447675"/>
                </a:lnTo>
                <a:lnTo>
                  <a:pt x="576262" y="457200"/>
                </a:lnTo>
                <a:lnTo>
                  <a:pt x="628650" y="423863"/>
                </a:lnTo>
                <a:lnTo>
                  <a:pt x="671512" y="457200"/>
                </a:lnTo>
                <a:lnTo>
                  <a:pt x="642937" y="538163"/>
                </a:lnTo>
                <a:lnTo>
                  <a:pt x="585787" y="552450"/>
                </a:lnTo>
                <a:lnTo>
                  <a:pt x="495300" y="557213"/>
                </a:lnTo>
                <a:lnTo>
                  <a:pt x="452437" y="571500"/>
                </a:lnTo>
                <a:lnTo>
                  <a:pt x="428625" y="590550"/>
                </a:lnTo>
                <a:lnTo>
                  <a:pt x="309562" y="600075"/>
                </a:lnTo>
                <a:lnTo>
                  <a:pt x="347662" y="566738"/>
                </a:lnTo>
                <a:lnTo>
                  <a:pt x="304800" y="566738"/>
                </a:lnTo>
                <a:lnTo>
                  <a:pt x="300037" y="352425"/>
                </a:lnTo>
                <a:lnTo>
                  <a:pt x="290512" y="328613"/>
                </a:lnTo>
                <a:lnTo>
                  <a:pt x="261937" y="347663"/>
                </a:lnTo>
                <a:lnTo>
                  <a:pt x="228600" y="352425"/>
                </a:lnTo>
                <a:lnTo>
                  <a:pt x="228600" y="314325"/>
                </a:lnTo>
                <a:lnTo>
                  <a:pt x="0" y="176213"/>
                </a:lnTo>
                <a:close/>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a:off x="6134100" y="790575"/>
            <a:ext cx="266700" cy="523875"/>
          </a:xfrm>
          <a:custGeom>
            <a:avLst/>
            <a:gdLst>
              <a:gd name="connsiteX0" fmla="*/ 209550 w 266700"/>
              <a:gd name="connsiteY0" fmla="*/ 523875 h 523875"/>
              <a:gd name="connsiteX1" fmla="*/ 209550 w 266700"/>
              <a:gd name="connsiteY1" fmla="*/ 457200 h 523875"/>
              <a:gd name="connsiteX2" fmla="*/ 261938 w 266700"/>
              <a:gd name="connsiteY2" fmla="*/ 357188 h 523875"/>
              <a:gd name="connsiteX3" fmla="*/ 242888 w 266700"/>
              <a:gd name="connsiteY3" fmla="*/ 352425 h 523875"/>
              <a:gd name="connsiteX4" fmla="*/ 238125 w 266700"/>
              <a:gd name="connsiteY4" fmla="*/ 33338 h 523875"/>
              <a:gd name="connsiteX5" fmla="*/ 266700 w 266700"/>
              <a:gd name="connsiteY5" fmla="*/ 0 h 523875"/>
              <a:gd name="connsiteX6" fmla="*/ 0 w 266700"/>
              <a:gd name="connsiteY6" fmla="*/ 9525 h 523875"/>
              <a:gd name="connsiteX7" fmla="*/ 4763 w 266700"/>
              <a:gd name="connsiteY7" fmla="*/ 433388 h 523875"/>
              <a:gd name="connsiteX8" fmla="*/ 23813 w 266700"/>
              <a:gd name="connsiteY8" fmla="*/ 471488 h 523875"/>
              <a:gd name="connsiteX9" fmla="*/ 95250 w 266700"/>
              <a:gd name="connsiteY9" fmla="*/ 457200 h 523875"/>
              <a:gd name="connsiteX10" fmla="*/ 209550 w 266700"/>
              <a:gd name="connsiteY10" fmla="*/ 523875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700" h="523875">
                <a:moveTo>
                  <a:pt x="209550" y="523875"/>
                </a:moveTo>
                <a:lnTo>
                  <a:pt x="209550" y="457200"/>
                </a:lnTo>
                <a:lnTo>
                  <a:pt x="261938" y="357188"/>
                </a:lnTo>
                <a:lnTo>
                  <a:pt x="242888" y="352425"/>
                </a:lnTo>
                <a:cubicBezTo>
                  <a:pt x="241300" y="246063"/>
                  <a:pt x="239713" y="139700"/>
                  <a:pt x="238125" y="33338"/>
                </a:cubicBezTo>
                <a:lnTo>
                  <a:pt x="266700" y="0"/>
                </a:lnTo>
                <a:lnTo>
                  <a:pt x="0" y="9525"/>
                </a:lnTo>
                <a:cubicBezTo>
                  <a:pt x="1588" y="150813"/>
                  <a:pt x="3175" y="292100"/>
                  <a:pt x="4763" y="433388"/>
                </a:cubicBezTo>
                <a:lnTo>
                  <a:pt x="23813" y="471488"/>
                </a:lnTo>
                <a:lnTo>
                  <a:pt x="95250" y="457200"/>
                </a:lnTo>
                <a:lnTo>
                  <a:pt x="209550" y="523875"/>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30" name="TextBox 9"/>
          <p:cNvSpPr txBox="1">
            <a:spLocks noChangeArrowheads="1"/>
          </p:cNvSpPr>
          <p:nvPr/>
        </p:nvSpPr>
        <p:spPr bwMode="auto">
          <a:xfrm>
            <a:off x="706438" y="152400"/>
            <a:ext cx="2951162" cy="923925"/>
          </a:xfrm>
          <a:prstGeom prst="rect">
            <a:avLst/>
          </a:prstGeom>
          <a:solidFill>
            <a:schemeClr val="bg1"/>
          </a:solidFill>
          <a:ln w="9525">
            <a:noFill/>
            <a:miter lim="800000"/>
            <a:headEnd/>
            <a:tailEnd/>
          </a:ln>
        </p:spPr>
        <p:txBody>
          <a:bodyPr>
            <a:spAutoFit/>
          </a:bodyPr>
          <a:lstStyle/>
          <a:p>
            <a:r>
              <a:rPr lang="en-US">
                <a:solidFill>
                  <a:srgbClr val="FF0000"/>
                </a:solidFill>
                <a:latin typeface="Calibri" pitchFamily="34" charset="0"/>
              </a:rPr>
              <a:t>1779 - 1787</a:t>
            </a:r>
            <a:r>
              <a:rPr lang="en-US">
                <a:latin typeface="Calibri" pitchFamily="34" charset="0"/>
              </a:rPr>
              <a:t> – Stephen Kirk listed in Orange County, NC.</a:t>
            </a:r>
          </a:p>
          <a:p>
            <a:r>
              <a:rPr lang="en-US">
                <a:latin typeface="Calibri" pitchFamily="34" charset="0"/>
              </a:rPr>
              <a:t>With Isaac Kirk and Lewis Kirk</a:t>
            </a:r>
          </a:p>
        </p:txBody>
      </p:sp>
      <p:sp>
        <p:nvSpPr>
          <p:cNvPr id="42" name="Freeform 41"/>
          <p:cNvSpPr/>
          <p:nvPr/>
        </p:nvSpPr>
        <p:spPr>
          <a:xfrm>
            <a:off x="5772150" y="1081088"/>
            <a:ext cx="242888" cy="385762"/>
          </a:xfrm>
          <a:custGeom>
            <a:avLst/>
            <a:gdLst>
              <a:gd name="connsiteX0" fmla="*/ 4763 w 242888"/>
              <a:gd name="connsiteY0" fmla="*/ 347662 h 385762"/>
              <a:gd name="connsiteX1" fmla="*/ 0 w 242888"/>
              <a:gd name="connsiteY1" fmla="*/ 0 h 385762"/>
              <a:gd name="connsiteX2" fmla="*/ 242888 w 242888"/>
              <a:gd name="connsiteY2" fmla="*/ 19050 h 385762"/>
              <a:gd name="connsiteX3" fmla="*/ 200025 w 242888"/>
              <a:gd name="connsiteY3" fmla="*/ 376237 h 385762"/>
              <a:gd name="connsiteX4" fmla="*/ 138113 w 242888"/>
              <a:gd name="connsiteY4" fmla="*/ 385762 h 385762"/>
              <a:gd name="connsiteX5" fmla="*/ 4763 w 242888"/>
              <a:gd name="connsiteY5" fmla="*/ 347662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888" h="385762">
                <a:moveTo>
                  <a:pt x="4763" y="347662"/>
                </a:moveTo>
                <a:cubicBezTo>
                  <a:pt x="3175" y="231775"/>
                  <a:pt x="1588" y="115887"/>
                  <a:pt x="0" y="0"/>
                </a:cubicBezTo>
                <a:lnTo>
                  <a:pt x="242888" y="19050"/>
                </a:lnTo>
                <a:lnTo>
                  <a:pt x="200025" y="376237"/>
                </a:lnTo>
                <a:cubicBezTo>
                  <a:pt x="136530" y="381122"/>
                  <a:pt x="138113" y="360302"/>
                  <a:pt x="138113" y="385762"/>
                </a:cubicBezTo>
                <a:lnTo>
                  <a:pt x="4763" y="347662"/>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4" name="Straight Arrow Connector 43"/>
          <p:cNvCxnSpPr/>
          <p:nvPr/>
        </p:nvCxnSpPr>
        <p:spPr>
          <a:xfrm>
            <a:off x="3886200" y="914400"/>
            <a:ext cx="1905000" cy="304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133" name="TextBox 9"/>
          <p:cNvSpPr txBox="1">
            <a:spLocks noChangeArrowheads="1"/>
          </p:cNvSpPr>
          <p:nvPr/>
        </p:nvSpPr>
        <p:spPr bwMode="auto">
          <a:xfrm>
            <a:off x="304800" y="2443163"/>
            <a:ext cx="3657600" cy="2586037"/>
          </a:xfrm>
          <a:prstGeom prst="rect">
            <a:avLst/>
          </a:prstGeom>
          <a:solidFill>
            <a:schemeClr val="bg1"/>
          </a:solidFill>
          <a:ln w="9525">
            <a:noFill/>
            <a:miter lim="800000"/>
            <a:headEnd/>
            <a:tailEnd/>
          </a:ln>
        </p:spPr>
        <p:txBody>
          <a:bodyPr>
            <a:spAutoFit/>
          </a:bodyPr>
          <a:lstStyle/>
          <a:p>
            <a:r>
              <a:rPr lang="en-US">
                <a:solidFill>
                  <a:srgbClr val="FF0000"/>
                </a:solidFill>
                <a:latin typeface="Calibri" pitchFamily="34" charset="0"/>
              </a:rPr>
              <a:t>1774</a:t>
            </a:r>
            <a:r>
              <a:rPr lang="en-US">
                <a:latin typeface="Calibri" pitchFamily="34" charset="0"/>
              </a:rPr>
              <a:t> –  John Minter and wife Elizabeth sell to Abraham Womack 120 acres of land in Chatham County, NC. along the North Side of Deep River.  Abraham Womack and wife Judith (Minter) Womack sell same land in 1784.  Abraham Womack moves to Hancock County, GA. January 1786.</a:t>
            </a:r>
          </a:p>
        </p:txBody>
      </p:sp>
      <p:pic>
        <p:nvPicPr>
          <p:cNvPr id="5134" name="Picture 4" descr="Map_of_Chatham_County_North_Carolina_With_Municipal_and_Township_Labels.bmp"/>
          <p:cNvPicPr>
            <a:picLocks noChangeAspect="1"/>
          </p:cNvPicPr>
          <p:nvPr/>
        </p:nvPicPr>
        <p:blipFill>
          <a:blip r:embed="rId4"/>
          <a:srcRect/>
          <a:stretch>
            <a:fillRect/>
          </a:stretch>
        </p:blipFill>
        <p:spPr bwMode="auto">
          <a:xfrm>
            <a:off x="4038600" y="4038600"/>
            <a:ext cx="1887538" cy="1333500"/>
          </a:xfrm>
          <a:prstGeom prst="rect">
            <a:avLst/>
          </a:prstGeom>
          <a:noFill/>
          <a:ln w="9525">
            <a:noFill/>
            <a:miter lim="800000"/>
            <a:headEnd/>
            <a:tailEnd/>
          </a:ln>
        </p:spPr>
      </p:pic>
      <p:cxnSp>
        <p:nvCxnSpPr>
          <p:cNvPr id="35" name="Straight Arrow Connector 34"/>
          <p:cNvCxnSpPr/>
          <p:nvPr/>
        </p:nvCxnSpPr>
        <p:spPr>
          <a:xfrm rot="5400000" flipH="1" flipV="1">
            <a:off x="4457700" y="2857500"/>
            <a:ext cx="2133600" cy="76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136" name="TextBox 38"/>
          <p:cNvSpPr txBox="1">
            <a:spLocks noChangeArrowheads="1"/>
          </p:cNvSpPr>
          <p:nvPr/>
        </p:nvSpPr>
        <p:spPr bwMode="auto">
          <a:xfrm>
            <a:off x="228600" y="6096000"/>
            <a:ext cx="5715000" cy="584200"/>
          </a:xfrm>
          <a:prstGeom prst="rect">
            <a:avLst/>
          </a:prstGeom>
          <a:noFill/>
          <a:ln w="9525">
            <a:noFill/>
            <a:miter lim="800000"/>
            <a:headEnd/>
            <a:tailEnd/>
          </a:ln>
        </p:spPr>
        <p:txBody>
          <a:bodyPr wrap="square">
            <a:spAutoFit/>
          </a:bodyPr>
          <a:lstStyle/>
          <a:p>
            <a:r>
              <a:rPr lang="en-US" sz="3200" dirty="0"/>
              <a:t>North Carolina 1774-1778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0"/>
          <p:cNvSpPr txBox="1">
            <a:spLocks noChangeArrowheads="1"/>
          </p:cNvSpPr>
          <p:nvPr/>
        </p:nvSpPr>
        <p:spPr bwMode="auto">
          <a:xfrm>
            <a:off x="381000" y="304800"/>
            <a:ext cx="2665413" cy="584200"/>
          </a:xfrm>
          <a:prstGeom prst="rect">
            <a:avLst/>
          </a:prstGeom>
          <a:noFill/>
          <a:ln w="9525">
            <a:noFill/>
            <a:miter lim="800000"/>
            <a:headEnd/>
            <a:tailEnd/>
          </a:ln>
        </p:spPr>
        <p:txBody>
          <a:bodyPr wrap="none">
            <a:spAutoFit/>
          </a:bodyPr>
          <a:lstStyle/>
          <a:p>
            <a:r>
              <a:rPr lang="en-US" sz="3200"/>
              <a:t>Georgia 1777</a:t>
            </a:r>
          </a:p>
        </p:txBody>
      </p:sp>
      <p:pic>
        <p:nvPicPr>
          <p:cNvPr id="6147" name="Picture 12" descr="Georgia Counties 1785.gif"/>
          <p:cNvPicPr>
            <a:picLocks noChangeAspect="1"/>
          </p:cNvPicPr>
          <p:nvPr/>
        </p:nvPicPr>
        <p:blipFill>
          <a:blip r:embed="rId2"/>
          <a:srcRect/>
          <a:stretch>
            <a:fillRect/>
          </a:stretch>
        </p:blipFill>
        <p:spPr bwMode="auto">
          <a:xfrm>
            <a:off x="1981200" y="762000"/>
            <a:ext cx="4845050" cy="5654675"/>
          </a:xfrm>
          <a:prstGeom prst="rect">
            <a:avLst/>
          </a:prstGeom>
          <a:noFill/>
          <a:ln w="9525">
            <a:noFill/>
            <a:miter lim="800000"/>
            <a:headEnd/>
            <a:tailEnd/>
          </a:ln>
        </p:spPr>
      </p:pic>
      <p:sp>
        <p:nvSpPr>
          <p:cNvPr id="14" name="Oval 13"/>
          <p:cNvSpPr/>
          <p:nvPr/>
        </p:nvSpPr>
        <p:spPr>
          <a:xfrm>
            <a:off x="5181600" y="2438400"/>
            <a:ext cx="381000" cy="381000"/>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4343400" y="2743200"/>
            <a:ext cx="381000" cy="3810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0" name="TextBox 15"/>
          <p:cNvSpPr txBox="1">
            <a:spLocks noChangeArrowheads="1"/>
          </p:cNvSpPr>
          <p:nvPr/>
        </p:nvSpPr>
        <p:spPr bwMode="auto">
          <a:xfrm>
            <a:off x="304800" y="871538"/>
            <a:ext cx="2193925" cy="2678112"/>
          </a:xfrm>
          <a:prstGeom prst="rect">
            <a:avLst/>
          </a:prstGeom>
          <a:noFill/>
          <a:ln w="9525">
            <a:noFill/>
            <a:miter lim="800000"/>
            <a:headEnd/>
            <a:tailEnd/>
          </a:ln>
        </p:spPr>
        <p:txBody>
          <a:bodyPr wrap="none">
            <a:spAutoFit/>
          </a:bodyPr>
          <a:lstStyle/>
          <a:p>
            <a:r>
              <a:rPr lang="en-US" sz="1400">
                <a:solidFill>
                  <a:srgbClr val="FF0000"/>
                </a:solidFill>
              </a:rPr>
              <a:t>The TWO ACTS</a:t>
            </a:r>
          </a:p>
          <a:p>
            <a:endParaRPr lang="en-US" sz="1400">
              <a:solidFill>
                <a:srgbClr val="FF0000"/>
              </a:solidFill>
            </a:endParaRPr>
          </a:p>
          <a:p>
            <a:r>
              <a:rPr lang="en-US" sz="1400">
                <a:solidFill>
                  <a:srgbClr val="FF0000"/>
                </a:solidFill>
              </a:rPr>
              <a:t>For opening</a:t>
            </a:r>
          </a:p>
          <a:p>
            <a:r>
              <a:rPr lang="en-US" sz="1400">
                <a:solidFill>
                  <a:srgbClr val="FF0000"/>
                </a:solidFill>
              </a:rPr>
              <a:t>a land office and for</a:t>
            </a:r>
          </a:p>
          <a:p>
            <a:r>
              <a:rPr lang="en-US" sz="1400">
                <a:solidFill>
                  <a:srgbClr val="FF0000"/>
                </a:solidFill>
              </a:rPr>
              <a:t>the better settling</a:t>
            </a:r>
          </a:p>
          <a:p>
            <a:r>
              <a:rPr lang="en-US" sz="1400">
                <a:solidFill>
                  <a:srgbClr val="FF0000"/>
                </a:solidFill>
              </a:rPr>
              <a:t>and strengthening</a:t>
            </a:r>
          </a:p>
          <a:p>
            <a:r>
              <a:rPr lang="en-US" sz="1400">
                <a:solidFill>
                  <a:srgbClr val="FF0000"/>
                </a:solidFill>
              </a:rPr>
              <a:t>this State</a:t>
            </a:r>
          </a:p>
          <a:p>
            <a:endParaRPr lang="en-US" sz="1400">
              <a:solidFill>
                <a:srgbClr val="FF0000"/>
              </a:solidFill>
            </a:endParaRPr>
          </a:p>
          <a:p>
            <a:r>
              <a:rPr lang="en-US" sz="1400">
                <a:solidFill>
                  <a:srgbClr val="FF0000"/>
                </a:solidFill>
              </a:rPr>
              <a:t>1)  7 Jun, 1777</a:t>
            </a:r>
          </a:p>
          <a:p>
            <a:r>
              <a:rPr lang="en-US" sz="1400">
                <a:solidFill>
                  <a:srgbClr val="FF0000"/>
                </a:solidFill>
              </a:rPr>
              <a:t>   16 Sep, 1777 amended</a:t>
            </a:r>
          </a:p>
          <a:p>
            <a:endParaRPr lang="en-US" sz="1400">
              <a:solidFill>
                <a:srgbClr val="FF0000"/>
              </a:solidFill>
            </a:endParaRPr>
          </a:p>
          <a:p>
            <a:r>
              <a:rPr lang="en-US" sz="1400">
                <a:solidFill>
                  <a:srgbClr val="FF0000"/>
                </a:solidFill>
              </a:rPr>
              <a:t>2)  23 Jan 1780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Georgia County Wilkes 1777 map.jpg"/>
          <p:cNvPicPr>
            <a:picLocks noChangeAspect="1"/>
          </p:cNvPicPr>
          <p:nvPr/>
        </p:nvPicPr>
        <p:blipFill>
          <a:blip r:embed="rId2"/>
          <a:srcRect/>
          <a:stretch>
            <a:fillRect/>
          </a:stretch>
        </p:blipFill>
        <p:spPr bwMode="auto">
          <a:xfrm>
            <a:off x="2514600" y="787400"/>
            <a:ext cx="4114800" cy="5283200"/>
          </a:xfrm>
          <a:prstGeom prst="rect">
            <a:avLst/>
          </a:prstGeom>
          <a:noFill/>
          <a:ln w="9525">
            <a:noFill/>
            <a:miter lim="800000"/>
            <a:headEnd/>
            <a:tailEnd/>
          </a:ln>
        </p:spPr>
      </p:pic>
      <p:sp>
        <p:nvSpPr>
          <p:cNvPr id="7171" name="TextBox 4"/>
          <p:cNvSpPr txBox="1">
            <a:spLocks noChangeArrowheads="1"/>
          </p:cNvSpPr>
          <p:nvPr/>
        </p:nvSpPr>
        <p:spPr bwMode="auto">
          <a:xfrm>
            <a:off x="381000" y="304800"/>
            <a:ext cx="2665413" cy="584200"/>
          </a:xfrm>
          <a:prstGeom prst="rect">
            <a:avLst/>
          </a:prstGeom>
          <a:noFill/>
          <a:ln w="9525">
            <a:noFill/>
            <a:miter lim="800000"/>
            <a:headEnd/>
            <a:tailEnd/>
          </a:ln>
        </p:spPr>
        <p:txBody>
          <a:bodyPr wrap="none">
            <a:spAutoFit/>
          </a:bodyPr>
          <a:lstStyle/>
          <a:p>
            <a:r>
              <a:rPr lang="en-US" sz="3200"/>
              <a:t>Georgia 1777</a:t>
            </a:r>
          </a:p>
        </p:txBody>
      </p:sp>
      <p:sp>
        <p:nvSpPr>
          <p:cNvPr id="6" name="Oval 5"/>
          <p:cNvSpPr/>
          <p:nvPr/>
        </p:nvSpPr>
        <p:spPr>
          <a:xfrm>
            <a:off x="3276600" y="4724400"/>
            <a:ext cx="914400" cy="9144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334000" y="3733800"/>
            <a:ext cx="914400" cy="914400"/>
          </a:xfrm>
          <a:prstGeom prst="ellipse">
            <a:avLst/>
          </a:prstGeom>
          <a:noFill/>
          <a:ln w="571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4" name="TextBox 7"/>
          <p:cNvSpPr txBox="1">
            <a:spLocks noChangeArrowheads="1"/>
          </p:cNvSpPr>
          <p:nvPr/>
        </p:nvSpPr>
        <p:spPr bwMode="auto">
          <a:xfrm>
            <a:off x="304800" y="871538"/>
            <a:ext cx="2193925" cy="2678112"/>
          </a:xfrm>
          <a:prstGeom prst="rect">
            <a:avLst/>
          </a:prstGeom>
          <a:noFill/>
          <a:ln w="9525">
            <a:noFill/>
            <a:miter lim="800000"/>
            <a:headEnd/>
            <a:tailEnd/>
          </a:ln>
        </p:spPr>
        <p:txBody>
          <a:bodyPr wrap="none">
            <a:spAutoFit/>
          </a:bodyPr>
          <a:lstStyle/>
          <a:p>
            <a:r>
              <a:rPr lang="en-US" sz="1400">
                <a:solidFill>
                  <a:srgbClr val="FF0000"/>
                </a:solidFill>
              </a:rPr>
              <a:t>The TWO ACTS</a:t>
            </a:r>
          </a:p>
          <a:p>
            <a:endParaRPr lang="en-US" sz="1400">
              <a:solidFill>
                <a:srgbClr val="FF0000"/>
              </a:solidFill>
            </a:endParaRPr>
          </a:p>
          <a:p>
            <a:r>
              <a:rPr lang="en-US" sz="1400">
                <a:solidFill>
                  <a:srgbClr val="FF0000"/>
                </a:solidFill>
              </a:rPr>
              <a:t>For opening</a:t>
            </a:r>
          </a:p>
          <a:p>
            <a:r>
              <a:rPr lang="en-US" sz="1400">
                <a:solidFill>
                  <a:srgbClr val="FF0000"/>
                </a:solidFill>
              </a:rPr>
              <a:t>a land office and for</a:t>
            </a:r>
          </a:p>
          <a:p>
            <a:r>
              <a:rPr lang="en-US" sz="1400">
                <a:solidFill>
                  <a:srgbClr val="FF0000"/>
                </a:solidFill>
              </a:rPr>
              <a:t>the better settling</a:t>
            </a:r>
          </a:p>
          <a:p>
            <a:r>
              <a:rPr lang="en-US" sz="1400">
                <a:solidFill>
                  <a:srgbClr val="FF0000"/>
                </a:solidFill>
              </a:rPr>
              <a:t>and strengthening</a:t>
            </a:r>
          </a:p>
          <a:p>
            <a:r>
              <a:rPr lang="en-US" sz="1400">
                <a:solidFill>
                  <a:srgbClr val="FF0000"/>
                </a:solidFill>
              </a:rPr>
              <a:t>this State</a:t>
            </a:r>
          </a:p>
          <a:p>
            <a:endParaRPr lang="en-US" sz="1400">
              <a:solidFill>
                <a:srgbClr val="FF0000"/>
              </a:solidFill>
            </a:endParaRPr>
          </a:p>
          <a:p>
            <a:r>
              <a:rPr lang="en-US" sz="1400">
                <a:solidFill>
                  <a:srgbClr val="FF0000"/>
                </a:solidFill>
              </a:rPr>
              <a:t>1)  7 Jun, 1777</a:t>
            </a:r>
          </a:p>
          <a:p>
            <a:r>
              <a:rPr lang="en-US" sz="1400">
                <a:solidFill>
                  <a:srgbClr val="FF0000"/>
                </a:solidFill>
              </a:rPr>
              <a:t>   16 Sep, 1777 amended</a:t>
            </a:r>
          </a:p>
          <a:p>
            <a:endParaRPr lang="en-US" sz="1400">
              <a:solidFill>
                <a:srgbClr val="FF0000"/>
              </a:solidFill>
            </a:endParaRPr>
          </a:p>
          <a:p>
            <a:r>
              <a:rPr lang="en-US" sz="1400">
                <a:solidFill>
                  <a:srgbClr val="FF0000"/>
                </a:solidFill>
              </a:rPr>
              <a:t>2)  23 Jan 1780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Georgia Counties 1785 duplicate.gif"/>
          <p:cNvPicPr>
            <a:picLocks noChangeAspect="1"/>
          </p:cNvPicPr>
          <p:nvPr/>
        </p:nvPicPr>
        <p:blipFill>
          <a:blip r:embed="rId2"/>
          <a:srcRect/>
          <a:stretch>
            <a:fillRect/>
          </a:stretch>
        </p:blipFill>
        <p:spPr bwMode="auto">
          <a:xfrm>
            <a:off x="2638425" y="1243013"/>
            <a:ext cx="3867150" cy="4371975"/>
          </a:xfrm>
          <a:prstGeom prst="rect">
            <a:avLst/>
          </a:prstGeom>
          <a:noFill/>
          <a:ln w="9525">
            <a:noFill/>
            <a:miter lim="800000"/>
            <a:headEnd/>
            <a:tailEnd/>
          </a:ln>
        </p:spPr>
      </p:pic>
      <p:sp>
        <p:nvSpPr>
          <p:cNvPr id="8195" name="TextBox 4"/>
          <p:cNvSpPr txBox="1">
            <a:spLocks noChangeArrowheads="1"/>
          </p:cNvSpPr>
          <p:nvPr/>
        </p:nvSpPr>
        <p:spPr bwMode="auto">
          <a:xfrm>
            <a:off x="381000" y="304800"/>
            <a:ext cx="2665413" cy="584200"/>
          </a:xfrm>
          <a:prstGeom prst="rect">
            <a:avLst/>
          </a:prstGeom>
          <a:noFill/>
          <a:ln w="9525">
            <a:noFill/>
            <a:miter lim="800000"/>
            <a:headEnd/>
            <a:tailEnd/>
          </a:ln>
        </p:spPr>
        <p:txBody>
          <a:bodyPr wrap="none">
            <a:spAutoFit/>
          </a:bodyPr>
          <a:lstStyle/>
          <a:p>
            <a:r>
              <a:rPr lang="en-US" sz="3200"/>
              <a:t>Georgia 1785</a:t>
            </a:r>
          </a:p>
        </p:txBody>
      </p:sp>
      <p:sp>
        <p:nvSpPr>
          <p:cNvPr id="6" name="Oval 5"/>
          <p:cNvSpPr/>
          <p:nvPr/>
        </p:nvSpPr>
        <p:spPr>
          <a:xfrm>
            <a:off x="4572000" y="26670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7" name="TextBox 6"/>
          <p:cNvSpPr txBox="1">
            <a:spLocks noChangeArrowheads="1"/>
          </p:cNvSpPr>
          <p:nvPr/>
        </p:nvSpPr>
        <p:spPr bwMode="auto">
          <a:xfrm>
            <a:off x="152400" y="5105400"/>
            <a:ext cx="8377238" cy="369888"/>
          </a:xfrm>
          <a:prstGeom prst="rect">
            <a:avLst/>
          </a:prstGeom>
          <a:solidFill>
            <a:schemeClr val="bg1"/>
          </a:solidFill>
          <a:ln w="9525">
            <a:noFill/>
            <a:miter lim="800000"/>
            <a:headEnd/>
            <a:tailEnd/>
          </a:ln>
        </p:spPr>
        <p:txBody>
          <a:bodyPr wrap="none">
            <a:spAutoFit/>
          </a:bodyPr>
          <a:lstStyle/>
          <a:p>
            <a:r>
              <a:rPr lang="en-US">
                <a:solidFill>
                  <a:srgbClr val="FF0000"/>
                </a:solidFill>
                <a:latin typeface="Calibri" pitchFamily="34" charset="0"/>
              </a:rPr>
              <a:t>1785</a:t>
            </a:r>
            <a:r>
              <a:rPr lang="en-US">
                <a:latin typeface="Calibri" pitchFamily="34" charset="0"/>
              </a:rPr>
              <a:t> – John Kirk Head Right Renewed 200 acres Washington County, GA. on 5 Apr 1785.</a:t>
            </a:r>
          </a:p>
        </p:txBody>
      </p:sp>
      <p:sp>
        <p:nvSpPr>
          <p:cNvPr id="8198" name="TextBox 7"/>
          <p:cNvSpPr txBox="1">
            <a:spLocks noChangeArrowheads="1"/>
          </p:cNvSpPr>
          <p:nvPr/>
        </p:nvSpPr>
        <p:spPr bwMode="auto">
          <a:xfrm>
            <a:off x="152400" y="5421313"/>
            <a:ext cx="7378700" cy="369887"/>
          </a:xfrm>
          <a:prstGeom prst="rect">
            <a:avLst/>
          </a:prstGeom>
          <a:solidFill>
            <a:schemeClr val="bg1"/>
          </a:solidFill>
          <a:ln w="9525">
            <a:noFill/>
            <a:miter lim="800000"/>
            <a:headEnd/>
            <a:tailEnd/>
          </a:ln>
        </p:spPr>
        <p:txBody>
          <a:bodyPr wrap="none">
            <a:spAutoFit/>
          </a:bodyPr>
          <a:lstStyle/>
          <a:p>
            <a:r>
              <a:rPr lang="en-US">
                <a:solidFill>
                  <a:srgbClr val="FF0000"/>
                </a:solidFill>
                <a:latin typeface="Calibri" pitchFamily="34" charset="0"/>
              </a:rPr>
              <a:t>1785</a:t>
            </a:r>
            <a:r>
              <a:rPr lang="en-US">
                <a:latin typeface="Calibri" pitchFamily="34" charset="0"/>
              </a:rPr>
              <a:t> – Joseph Kirk Head Right Land Warrants 200 acres Hancock County, GA.</a:t>
            </a:r>
          </a:p>
        </p:txBody>
      </p:sp>
      <p:sp>
        <p:nvSpPr>
          <p:cNvPr id="8199" name="TextBox 8"/>
          <p:cNvSpPr txBox="1">
            <a:spLocks noChangeArrowheads="1"/>
          </p:cNvSpPr>
          <p:nvPr/>
        </p:nvSpPr>
        <p:spPr bwMode="auto">
          <a:xfrm>
            <a:off x="442913" y="954088"/>
            <a:ext cx="2300287" cy="646112"/>
          </a:xfrm>
          <a:prstGeom prst="rect">
            <a:avLst/>
          </a:prstGeom>
          <a:noFill/>
          <a:ln w="9525">
            <a:noFill/>
            <a:miter lim="800000"/>
            <a:headEnd/>
            <a:tailEnd/>
          </a:ln>
        </p:spPr>
        <p:txBody>
          <a:bodyPr wrap="none">
            <a:spAutoFit/>
          </a:bodyPr>
          <a:lstStyle/>
          <a:p>
            <a:r>
              <a:rPr lang="en-US">
                <a:solidFill>
                  <a:srgbClr val="FF0000"/>
                </a:solidFill>
              </a:rPr>
              <a:t>Original Grant Dated</a:t>
            </a:r>
          </a:p>
          <a:p>
            <a:r>
              <a:rPr lang="en-US">
                <a:solidFill>
                  <a:srgbClr val="FF0000"/>
                </a:solidFill>
              </a:rPr>
              <a:t>5 October 1785</a:t>
            </a:r>
          </a:p>
        </p:txBody>
      </p:sp>
      <p:sp>
        <p:nvSpPr>
          <p:cNvPr id="10" name="Oval 9"/>
          <p:cNvSpPr/>
          <p:nvPr/>
        </p:nvSpPr>
        <p:spPr>
          <a:xfrm>
            <a:off x="5105400" y="2286000"/>
            <a:ext cx="381000" cy="381000"/>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Arrow Connector 14"/>
          <p:cNvCxnSpPr>
            <a:endCxn id="6" idx="3"/>
          </p:cNvCxnSpPr>
          <p:nvPr/>
        </p:nvCxnSpPr>
        <p:spPr>
          <a:xfrm rot="5400000" flipH="1" flipV="1">
            <a:off x="2933701" y="3259137"/>
            <a:ext cx="1960562" cy="14271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02" name="TextBox 15"/>
          <p:cNvSpPr txBox="1">
            <a:spLocks noChangeArrowheads="1"/>
          </p:cNvSpPr>
          <p:nvPr/>
        </p:nvSpPr>
        <p:spPr bwMode="auto">
          <a:xfrm>
            <a:off x="152400" y="5741988"/>
            <a:ext cx="6508750" cy="369887"/>
          </a:xfrm>
          <a:prstGeom prst="rect">
            <a:avLst/>
          </a:prstGeom>
          <a:solidFill>
            <a:schemeClr val="bg1"/>
          </a:solidFill>
          <a:ln w="9525">
            <a:noFill/>
            <a:miter lim="800000"/>
            <a:headEnd/>
            <a:tailEnd/>
          </a:ln>
        </p:spPr>
        <p:txBody>
          <a:bodyPr wrap="none">
            <a:spAutoFit/>
          </a:bodyPr>
          <a:lstStyle/>
          <a:p>
            <a:r>
              <a:rPr lang="en-US">
                <a:solidFill>
                  <a:srgbClr val="00B050"/>
                </a:solidFill>
                <a:latin typeface="Calibri" pitchFamily="34" charset="0"/>
              </a:rPr>
              <a:t>1786</a:t>
            </a:r>
            <a:r>
              <a:rPr lang="en-US">
                <a:latin typeface="Calibri" pitchFamily="34" charset="0"/>
              </a:rPr>
              <a:t> – Abraham Womack moves to Hancock County, GA. (Greene?)</a:t>
            </a:r>
          </a:p>
        </p:txBody>
      </p:sp>
      <p:sp>
        <p:nvSpPr>
          <p:cNvPr id="8203" name="TextBox 16"/>
          <p:cNvSpPr txBox="1">
            <a:spLocks noChangeArrowheads="1"/>
          </p:cNvSpPr>
          <p:nvPr/>
        </p:nvSpPr>
        <p:spPr bwMode="auto">
          <a:xfrm>
            <a:off x="609600" y="1720850"/>
            <a:ext cx="1981200" cy="3232150"/>
          </a:xfrm>
          <a:prstGeom prst="rect">
            <a:avLst/>
          </a:prstGeom>
          <a:noFill/>
          <a:ln w="9525">
            <a:noFill/>
            <a:miter lim="800000"/>
            <a:headEnd/>
            <a:tailEnd/>
          </a:ln>
        </p:spPr>
        <p:txBody>
          <a:bodyPr wrap="none">
            <a:spAutoFit/>
          </a:bodyPr>
          <a:lstStyle/>
          <a:p>
            <a:r>
              <a:rPr lang="en-US" sz="1200" dirty="0"/>
              <a:t>200 acres without </a:t>
            </a:r>
          </a:p>
          <a:p>
            <a:r>
              <a:rPr lang="en-US" sz="1200" dirty="0"/>
              <a:t>the extra 50 acres for</a:t>
            </a:r>
          </a:p>
          <a:p>
            <a:r>
              <a:rPr lang="en-US" sz="1200" dirty="0"/>
              <a:t>each family member</a:t>
            </a:r>
          </a:p>
          <a:p>
            <a:r>
              <a:rPr lang="en-US" sz="1200" dirty="0"/>
              <a:t>suggests that both</a:t>
            </a:r>
          </a:p>
          <a:p>
            <a:r>
              <a:rPr lang="en-US" sz="1200" dirty="0"/>
              <a:t>John Kirk and Joseph Kirk</a:t>
            </a:r>
          </a:p>
          <a:p>
            <a:r>
              <a:rPr lang="en-US" sz="1200" dirty="0"/>
              <a:t>were out of state</a:t>
            </a:r>
          </a:p>
          <a:p>
            <a:r>
              <a:rPr lang="en-US" sz="1200" dirty="0"/>
              <a:t>and bachelors receiving</a:t>
            </a:r>
          </a:p>
          <a:p>
            <a:r>
              <a:rPr lang="en-US" sz="1200" dirty="0"/>
              <a:t>the land free of charge</a:t>
            </a:r>
          </a:p>
          <a:p>
            <a:r>
              <a:rPr lang="en-US" sz="1200" dirty="0"/>
              <a:t>at the time of the Grant.</a:t>
            </a:r>
          </a:p>
          <a:p>
            <a:endParaRPr lang="en-US" sz="1200" dirty="0"/>
          </a:p>
          <a:p>
            <a:r>
              <a:rPr lang="en-US" sz="1200" dirty="0"/>
              <a:t>Reference Georgia</a:t>
            </a:r>
          </a:p>
          <a:p>
            <a:r>
              <a:rPr lang="en-US" sz="1200" dirty="0"/>
              <a:t>Head-Right and Bounty</a:t>
            </a:r>
          </a:p>
          <a:p>
            <a:r>
              <a:rPr lang="en-US" sz="1200" dirty="0"/>
              <a:t>Grants Act of </a:t>
            </a:r>
          </a:p>
          <a:p>
            <a:r>
              <a:rPr lang="en-US" sz="1200" dirty="0"/>
              <a:t>Jan 23, 1780</a:t>
            </a:r>
          </a:p>
          <a:p>
            <a:r>
              <a:rPr lang="en-US" sz="1200" dirty="0"/>
              <a:t>Feb 17, 1783</a:t>
            </a:r>
          </a:p>
          <a:p>
            <a:r>
              <a:rPr lang="en-US" sz="1200" dirty="0"/>
              <a:t>Feb 25, 1784</a:t>
            </a:r>
          </a:p>
          <a:p>
            <a:r>
              <a:rPr lang="en-US" sz="1200" dirty="0"/>
              <a:t>Feb 22, 1785</a:t>
            </a:r>
          </a:p>
        </p:txBody>
      </p:sp>
      <p:sp>
        <p:nvSpPr>
          <p:cNvPr id="8204" name="TextBox 17"/>
          <p:cNvSpPr txBox="1">
            <a:spLocks noChangeArrowheads="1"/>
          </p:cNvSpPr>
          <p:nvPr/>
        </p:nvSpPr>
        <p:spPr bwMode="auto">
          <a:xfrm>
            <a:off x="6172200" y="457200"/>
            <a:ext cx="2897188" cy="3046413"/>
          </a:xfrm>
          <a:prstGeom prst="rect">
            <a:avLst/>
          </a:prstGeom>
          <a:noFill/>
          <a:ln w="9525">
            <a:noFill/>
            <a:miter lim="800000"/>
            <a:headEnd/>
            <a:tailEnd/>
          </a:ln>
        </p:spPr>
        <p:txBody>
          <a:bodyPr wrap="none">
            <a:spAutoFit/>
          </a:bodyPr>
          <a:lstStyle/>
          <a:p>
            <a:r>
              <a:rPr lang="en-US" sz="1200"/>
              <a:t>The Southern end of Franklin County</a:t>
            </a:r>
          </a:p>
          <a:p>
            <a:r>
              <a:rPr lang="en-US" sz="1200"/>
              <a:t>And the Northern portion of Washington</a:t>
            </a:r>
          </a:p>
          <a:p>
            <a:r>
              <a:rPr lang="en-US" sz="1200"/>
              <a:t>County (area of future Greene County)</a:t>
            </a:r>
          </a:p>
          <a:p>
            <a:r>
              <a:rPr lang="en-US" sz="1200"/>
              <a:t>was called bounty reserve or just</a:t>
            </a:r>
          </a:p>
          <a:p>
            <a:r>
              <a:rPr lang="en-US" sz="1200"/>
              <a:t>simply  “</a:t>
            </a:r>
            <a:r>
              <a:rPr lang="en-US" sz="1200" b="1">
                <a:solidFill>
                  <a:srgbClr val="00B050"/>
                </a:solidFill>
              </a:rPr>
              <a:t>RESERVE</a:t>
            </a:r>
            <a:r>
              <a:rPr lang="en-US" sz="1200"/>
              <a:t>” land exclusively</a:t>
            </a:r>
          </a:p>
          <a:p>
            <a:r>
              <a:rPr lang="en-US" sz="1200"/>
              <a:t>for bounty grants to men who served  in</a:t>
            </a:r>
          </a:p>
          <a:p>
            <a:r>
              <a:rPr lang="en-US" sz="1200"/>
              <a:t>the Continental Line or Navy (not</a:t>
            </a:r>
            <a:br>
              <a:rPr lang="en-US" sz="1200"/>
            </a:br>
            <a:r>
              <a:rPr lang="en-US" sz="1200"/>
              <a:t>citizens, refugees or militiamen)</a:t>
            </a:r>
          </a:p>
          <a:p>
            <a:endParaRPr lang="en-US" sz="1200"/>
          </a:p>
          <a:p>
            <a:r>
              <a:rPr lang="en-US" sz="1200"/>
              <a:t>Reference Georgia</a:t>
            </a:r>
          </a:p>
          <a:p>
            <a:r>
              <a:rPr lang="en-US" sz="1200"/>
              <a:t>Head-Right and Bounty</a:t>
            </a:r>
          </a:p>
          <a:p>
            <a:r>
              <a:rPr lang="en-US" sz="1200"/>
              <a:t>Grants Act of </a:t>
            </a:r>
          </a:p>
          <a:p>
            <a:r>
              <a:rPr lang="en-US" sz="1200"/>
              <a:t>Jan 23, 1780</a:t>
            </a:r>
          </a:p>
          <a:p>
            <a:r>
              <a:rPr lang="en-US" sz="1200"/>
              <a:t>Feb 17, 1783 (1</a:t>
            </a:r>
            <a:r>
              <a:rPr lang="en-US" sz="1200" baseline="30000"/>
              <a:t>st</a:t>
            </a:r>
            <a:r>
              <a:rPr lang="en-US" sz="1200"/>
              <a:t> Effective Act)</a:t>
            </a:r>
          </a:p>
          <a:p>
            <a:r>
              <a:rPr lang="en-US" sz="1200"/>
              <a:t>Feb 25, 1784 (to open Franklin + Wash)</a:t>
            </a:r>
          </a:p>
          <a:p>
            <a:r>
              <a:rPr lang="en-US" sz="1200"/>
              <a:t>Feb 22, 1785 (enacted for the abuse)</a:t>
            </a:r>
          </a:p>
        </p:txBody>
      </p:sp>
      <p:cxnSp>
        <p:nvCxnSpPr>
          <p:cNvPr id="20" name="Straight Arrow Connector 19"/>
          <p:cNvCxnSpPr/>
          <p:nvPr/>
        </p:nvCxnSpPr>
        <p:spPr>
          <a:xfrm rot="5400000">
            <a:off x="4648200" y="990600"/>
            <a:ext cx="1524000" cy="15240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206" name="TextBox 21"/>
          <p:cNvSpPr txBox="1">
            <a:spLocks noChangeArrowheads="1"/>
          </p:cNvSpPr>
          <p:nvPr/>
        </p:nvSpPr>
        <p:spPr bwMode="auto">
          <a:xfrm>
            <a:off x="152400" y="6072188"/>
            <a:ext cx="8991600" cy="646112"/>
          </a:xfrm>
          <a:prstGeom prst="rect">
            <a:avLst/>
          </a:prstGeom>
          <a:solidFill>
            <a:schemeClr val="bg1"/>
          </a:solidFill>
          <a:ln w="9525">
            <a:noFill/>
            <a:miter lim="800000"/>
            <a:headEnd/>
            <a:tailEnd/>
          </a:ln>
        </p:spPr>
        <p:txBody>
          <a:bodyPr wrap="square">
            <a:spAutoFit/>
          </a:bodyPr>
          <a:lstStyle/>
          <a:p>
            <a:r>
              <a:rPr lang="en-US" dirty="0">
                <a:solidFill>
                  <a:srgbClr val="00B050"/>
                </a:solidFill>
                <a:latin typeface="Calibri" pitchFamily="34" charset="0"/>
              </a:rPr>
              <a:t>1786</a:t>
            </a:r>
            <a:r>
              <a:rPr lang="en-US" dirty="0">
                <a:latin typeface="Calibri" pitchFamily="34" charset="0"/>
              </a:rPr>
              <a:t> – Abraham Womack of Greene County indenture from Henry Taylor for </a:t>
            </a:r>
          </a:p>
          <a:p>
            <a:r>
              <a:rPr lang="en-US" dirty="0">
                <a:latin typeface="Calibri" pitchFamily="34" charset="0"/>
              </a:rPr>
              <a:t>             1 negro and 287 ½ acres of land in Greene County.  Witness John Kirk.  30 Aug 1786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Georgia Counties 1785 duplicate.gif"/>
          <p:cNvPicPr>
            <a:picLocks noChangeAspect="1"/>
          </p:cNvPicPr>
          <p:nvPr/>
        </p:nvPicPr>
        <p:blipFill>
          <a:blip r:embed="rId2"/>
          <a:srcRect/>
          <a:stretch>
            <a:fillRect/>
          </a:stretch>
        </p:blipFill>
        <p:spPr bwMode="auto">
          <a:xfrm>
            <a:off x="2638425" y="1243013"/>
            <a:ext cx="3867150" cy="4371975"/>
          </a:xfrm>
          <a:prstGeom prst="rect">
            <a:avLst/>
          </a:prstGeom>
          <a:noFill/>
          <a:ln w="9525">
            <a:noFill/>
            <a:miter lim="800000"/>
            <a:headEnd/>
            <a:tailEnd/>
          </a:ln>
        </p:spPr>
      </p:pic>
      <p:sp>
        <p:nvSpPr>
          <p:cNvPr id="9219" name="TextBox 4"/>
          <p:cNvSpPr txBox="1">
            <a:spLocks noChangeArrowheads="1"/>
          </p:cNvSpPr>
          <p:nvPr/>
        </p:nvSpPr>
        <p:spPr bwMode="auto">
          <a:xfrm>
            <a:off x="381000" y="304800"/>
            <a:ext cx="2665413" cy="584200"/>
          </a:xfrm>
          <a:prstGeom prst="rect">
            <a:avLst/>
          </a:prstGeom>
          <a:noFill/>
          <a:ln w="9525">
            <a:noFill/>
            <a:miter lim="800000"/>
            <a:headEnd/>
            <a:tailEnd/>
          </a:ln>
        </p:spPr>
        <p:txBody>
          <a:bodyPr wrap="none">
            <a:spAutoFit/>
          </a:bodyPr>
          <a:lstStyle/>
          <a:p>
            <a:r>
              <a:rPr lang="en-US" sz="3200"/>
              <a:t>Georgia 1787</a:t>
            </a:r>
          </a:p>
        </p:txBody>
      </p:sp>
      <p:sp>
        <p:nvSpPr>
          <p:cNvPr id="6" name="Oval 5"/>
          <p:cNvSpPr/>
          <p:nvPr/>
        </p:nvSpPr>
        <p:spPr>
          <a:xfrm>
            <a:off x="4572000" y="26670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1" name="TextBox 6"/>
          <p:cNvSpPr txBox="1">
            <a:spLocks noChangeArrowheads="1"/>
          </p:cNvSpPr>
          <p:nvPr/>
        </p:nvSpPr>
        <p:spPr bwMode="auto">
          <a:xfrm>
            <a:off x="228600" y="5526088"/>
            <a:ext cx="8839200" cy="646331"/>
          </a:xfrm>
          <a:prstGeom prst="rect">
            <a:avLst/>
          </a:prstGeom>
          <a:solidFill>
            <a:schemeClr val="bg1"/>
          </a:solidFill>
          <a:ln w="9525">
            <a:noFill/>
            <a:miter lim="800000"/>
            <a:headEnd/>
            <a:tailEnd/>
          </a:ln>
        </p:spPr>
        <p:txBody>
          <a:bodyPr wrap="square">
            <a:spAutoFit/>
          </a:bodyPr>
          <a:lstStyle/>
          <a:p>
            <a:r>
              <a:rPr lang="en-US" dirty="0">
                <a:solidFill>
                  <a:srgbClr val="FF0000"/>
                </a:solidFill>
                <a:latin typeface="Calibri" pitchFamily="34" charset="0"/>
              </a:rPr>
              <a:t>1787</a:t>
            </a:r>
            <a:r>
              <a:rPr lang="en-US" dirty="0">
                <a:latin typeface="Calibri" pitchFamily="34" charset="0"/>
              </a:rPr>
              <a:t> – Aug 6, John Kirk Head Right Land 250 acres Washington County, GA. </a:t>
            </a:r>
            <a:endParaRPr lang="en-US" dirty="0" smtClean="0">
              <a:latin typeface="Calibri" pitchFamily="34" charset="0"/>
            </a:endParaRPr>
          </a:p>
          <a:p>
            <a:r>
              <a:rPr lang="en-US" dirty="0" smtClean="0">
                <a:latin typeface="Calibri" pitchFamily="34" charset="0"/>
              </a:rPr>
              <a:t>              adjoining Thomas Hill </a:t>
            </a:r>
            <a:r>
              <a:rPr lang="en-US" dirty="0">
                <a:latin typeface="Calibri" pitchFamily="34" charset="0"/>
              </a:rPr>
              <a:t>and Brantley.</a:t>
            </a:r>
          </a:p>
        </p:txBody>
      </p:sp>
      <p:sp>
        <p:nvSpPr>
          <p:cNvPr id="9222" name="TextBox 8"/>
          <p:cNvSpPr txBox="1">
            <a:spLocks noChangeArrowheads="1"/>
          </p:cNvSpPr>
          <p:nvPr/>
        </p:nvSpPr>
        <p:spPr bwMode="auto">
          <a:xfrm>
            <a:off x="442913" y="954088"/>
            <a:ext cx="2681287" cy="646112"/>
          </a:xfrm>
          <a:prstGeom prst="rect">
            <a:avLst/>
          </a:prstGeom>
          <a:noFill/>
          <a:ln w="9525">
            <a:noFill/>
            <a:miter lim="800000"/>
            <a:headEnd/>
            <a:tailEnd/>
          </a:ln>
        </p:spPr>
        <p:txBody>
          <a:bodyPr wrap="square">
            <a:spAutoFit/>
          </a:bodyPr>
          <a:lstStyle/>
          <a:p>
            <a:r>
              <a:rPr lang="en-US" dirty="0">
                <a:solidFill>
                  <a:srgbClr val="FF0000"/>
                </a:solidFill>
              </a:rPr>
              <a:t>Original Grant Dated</a:t>
            </a:r>
          </a:p>
          <a:p>
            <a:r>
              <a:rPr lang="en-US" dirty="0">
                <a:solidFill>
                  <a:srgbClr val="FF0000"/>
                </a:solidFill>
              </a:rPr>
              <a:t>5 October 1785</a:t>
            </a:r>
          </a:p>
        </p:txBody>
      </p:sp>
      <p:sp>
        <p:nvSpPr>
          <p:cNvPr id="10" name="Oval 9"/>
          <p:cNvSpPr/>
          <p:nvPr/>
        </p:nvSpPr>
        <p:spPr>
          <a:xfrm>
            <a:off x="5105400" y="2286000"/>
            <a:ext cx="381000" cy="381000"/>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Arrow Connector 14"/>
          <p:cNvCxnSpPr>
            <a:endCxn id="6" idx="3"/>
          </p:cNvCxnSpPr>
          <p:nvPr/>
        </p:nvCxnSpPr>
        <p:spPr>
          <a:xfrm rot="5400000" flipH="1" flipV="1">
            <a:off x="2362201" y="3297237"/>
            <a:ext cx="2570162" cy="19605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25" name="TextBox 16"/>
          <p:cNvSpPr txBox="1">
            <a:spLocks noChangeArrowheads="1"/>
          </p:cNvSpPr>
          <p:nvPr/>
        </p:nvSpPr>
        <p:spPr bwMode="auto">
          <a:xfrm>
            <a:off x="609600" y="1600200"/>
            <a:ext cx="1968500" cy="2862263"/>
          </a:xfrm>
          <a:prstGeom prst="rect">
            <a:avLst/>
          </a:prstGeom>
          <a:noFill/>
          <a:ln w="9525">
            <a:noFill/>
            <a:miter lim="800000"/>
            <a:headEnd/>
            <a:tailEnd/>
          </a:ln>
        </p:spPr>
        <p:txBody>
          <a:bodyPr wrap="none">
            <a:spAutoFit/>
          </a:bodyPr>
          <a:lstStyle/>
          <a:p>
            <a:r>
              <a:rPr lang="en-US" sz="1200"/>
              <a:t>250 acres (extra 50 acres </a:t>
            </a:r>
          </a:p>
          <a:p>
            <a:r>
              <a:rPr lang="en-US" sz="1200"/>
              <a:t>for each family member)</a:t>
            </a:r>
          </a:p>
          <a:p>
            <a:r>
              <a:rPr lang="en-US" sz="1200"/>
              <a:t>suggests that  John Kirk </a:t>
            </a:r>
          </a:p>
          <a:p>
            <a:r>
              <a:rPr lang="en-US" sz="1200"/>
              <a:t>was now married</a:t>
            </a:r>
          </a:p>
          <a:p>
            <a:r>
              <a:rPr lang="en-US" sz="1200"/>
              <a:t>and receiving</a:t>
            </a:r>
          </a:p>
          <a:p>
            <a:r>
              <a:rPr lang="en-US" sz="1200"/>
              <a:t>the land free of charge</a:t>
            </a:r>
          </a:p>
          <a:p>
            <a:r>
              <a:rPr lang="en-US" sz="1200"/>
              <a:t>at the time of the Grant.</a:t>
            </a:r>
          </a:p>
          <a:p>
            <a:endParaRPr lang="en-US" sz="1200"/>
          </a:p>
          <a:p>
            <a:r>
              <a:rPr lang="en-US" sz="1200"/>
              <a:t>Reference Georgia</a:t>
            </a:r>
          </a:p>
          <a:p>
            <a:r>
              <a:rPr lang="en-US" sz="1200"/>
              <a:t>Head-Right and Bounty</a:t>
            </a:r>
          </a:p>
          <a:p>
            <a:r>
              <a:rPr lang="en-US" sz="1200"/>
              <a:t>Grants Act of </a:t>
            </a:r>
          </a:p>
          <a:p>
            <a:r>
              <a:rPr lang="en-US" sz="1200"/>
              <a:t>Jan 23, 1780</a:t>
            </a:r>
          </a:p>
          <a:p>
            <a:r>
              <a:rPr lang="en-US" sz="1200"/>
              <a:t>Feb 17, 1783</a:t>
            </a:r>
          </a:p>
          <a:p>
            <a:r>
              <a:rPr lang="en-US" sz="1200"/>
              <a:t>Feb 25, 1784</a:t>
            </a:r>
          </a:p>
          <a:p>
            <a:r>
              <a:rPr lang="en-US" sz="1200"/>
              <a:t>Feb 22, 1785</a:t>
            </a:r>
          </a:p>
        </p:txBody>
      </p:sp>
      <p:sp>
        <p:nvSpPr>
          <p:cNvPr id="9226" name="TextBox 17"/>
          <p:cNvSpPr txBox="1">
            <a:spLocks noChangeArrowheads="1"/>
          </p:cNvSpPr>
          <p:nvPr/>
        </p:nvSpPr>
        <p:spPr bwMode="auto">
          <a:xfrm>
            <a:off x="6172200" y="457200"/>
            <a:ext cx="2897188" cy="3046413"/>
          </a:xfrm>
          <a:prstGeom prst="rect">
            <a:avLst/>
          </a:prstGeom>
          <a:noFill/>
          <a:ln w="9525">
            <a:noFill/>
            <a:miter lim="800000"/>
            <a:headEnd/>
            <a:tailEnd/>
          </a:ln>
        </p:spPr>
        <p:txBody>
          <a:bodyPr wrap="none">
            <a:spAutoFit/>
          </a:bodyPr>
          <a:lstStyle/>
          <a:p>
            <a:r>
              <a:rPr lang="en-US" sz="1200"/>
              <a:t>The Southern end of Franklin County</a:t>
            </a:r>
          </a:p>
          <a:p>
            <a:r>
              <a:rPr lang="en-US" sz="1200"/>
              <a:t>And the Northern portion of Washington</a:t>
            </a:r>
          </a:p>
          <a:p>
            <a:r>
              <a:rPr lang="en-US" sz="1200"/>
              <a:t>County (area of future Greene County)</a:t>
            </a:r>
          </a:p>
          <a:p>
            <a:r>
              <a:rPr lang="en-US" sz="1200"/>
              <a:t>was called bounty reserve or just</a:t>
            </a:r>
          </a:p>
          <a:p>
            <a:r>
              <a:rPr lang="en-US" sz="1200"/>
              <a:t>simply  “</a:t>
            </a:r>
            <a:r>
              <a:rPr lang="en-US" sz="1200" b="1">
                <a:solidFill>
                  <a:srgbClr val="00B050"/>
                </a:solidFill>
              </a:rPr>
              <a:t>RESERVE</a:t>
            </a:r>
            <a:r>
              <a:rPr lang="en-US" sz="1200"/>
              <a:t>” land exclusively</a:t>
            </a:r>
          </a:p>
          <a:p>
            <a:r>
              <a:rPr lang="en-US" sz="1200"/>
              <a:t>for bounty grants to men who served  in</a:t>
            </a:r>
          </a:p>
          <a:p>
            <a:r>
              <a:rPr lang="en-US" sz="1200"/>
              <a:t>the Continental Line or Navy (not</a:t>
            </a:r>
            <a:br>
              <a:rPr lang="en-US" sz="1200"/>
            </a:br>
            <a:r>
              <a:rPr lang="en-US" sz="1200"/>
              <a:t>citizens, refugees or militiamen)</a:t>
            </a:r>
          </a:p>
          <a:p>
            <a:endParaRPr lang="en-US" sz="1200"/>
          </a:p>
          <a:p>
            <a:r>
              <a:rPr lang="en-US" sz="1200"/>
              <a:t>Reference Georgia</a:t>
            </a:r>
          </a:p>
          <a:p>
            <a:r>
              <a:rPr lang="en-US" sz="1200"/>
              <a:t>Head-Right and Bounty</a:t>
            </a:r>
          </a:p>
          <a:p>
            <a:r>
              <a:rPr lang="en-US" sz="1200"/>
              <a:t>Grants Act of </a:t>
            </a:r>
          </a:p>
          <a:p>
            <a:r>
              <a:rPr lang="en-US" sz="1200"/>
              <a:t>Jan 23, 1780</a:t>
            </a:r>
          </a:p>
          <a:p>
            <a:r>
              <a:rPr lang="en-US" sz="1200"/>
              <a:t>Feb 17, 1783 (1</a:t>
            </a:r>
            <a:r>
              <a:rPr lang="en-US" sz="1200" baseline="30000"/>
              <a:t>st</a:t>
            </a:r>
            <a:r>
              <a:rPr lang="en-US" sz="1200"/>
              <a:t> Effective Act)</a:t>
            </a:r>
          </a:p>
          <a:p>
            <a:r>
              <a:rPr lang="en-US" sz="1200"/>
              <a:t>Feb 25, 1784 (to open Franklin + Wash)</a:t>
            </a:r>
          </a:p>
          <a:p>
            <a:r>
              <a:rPr lang="en-US" sz="1200"/>
              <a:t>Feb 22, 1785 (enacted for the abuse)</a:t>
            </a:r>
          </a:p>
        </p:txBody>
      </p:sp>
      <p:cxnSp>
        <p:nvCxnSpPr>
          <p:cNvPr id="20" name="Straight Arrow Connector 19"/>
          <p:cNvCxnSpPr/>
          <p:nvPr/>
        </p:nvCxnSpPr>
        <p:spPr>
          <a:xfrm rot="5400000">
            <a:off x="4648200" y="990600"/>
            <a:ext cx="1524000" cy="15240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Georgia Counties 1793 duplicate.gif"/>
          <p:cNvPicPr>
            <a:picLocks noChangeAspect="1"/>
          </p:cNvPicPr>
          <p:nvPr/>
        </p:nvPicPr>
        <p:blipFill>
          <a:blip r:embed="rId2"/>
          <a:srcRect/>
          <a:stretch>
            <a:fillRect/>
          </a:stretch>
        </p:blipFill>
        <p:spPr bwMode="auto">
          <a:xfrm>
            <a:off x="2652713" y="1243013"/>
            <a:ext cx="3838575" cy="4371975"/>
          </a:xfrm>
          <a:prstGeom prst="rect">
            <a:avLst/>
          </a:prstGeom>
          <a:noFill/>
          <a:ln w="9525">
            <a:noFill/>
            <a:miter lim="800000"/>
            <a:headEnd/>
            <a:tailEnd/>
          </a:ln>
        </p:spPr>
      </p:pic>
      <p:sp>
        <p:nvSpPr>
          <p:cNvPr id="10243" name="TextBox 4"/>
          <p:cNvSpPr txBox="1">
            <a:spLocks noChangeArrowheads="1"/>
          </p:cNvSpPr>
          <p:nvPr/>
        </p:nvSpPr>
        <p:spPr bwMode="auto">
          <a:xfrm>
            <a:off x="381000" y="304800"/>
            <a:ext cx="2665413" cy="584200"/>
          </a:xfrm>
          <a:prstGeom prst="rect">
            <a:avLst/>
          </a:prstGeom>
          <a:noFill/>
          <a:ln w="9525">
            <a:noFill/>
            <a:miter lim="800000"/>
            <a:headEnd/>
            <a:tailEnd/>
          </a:ln>
        </p:spPr>
        <p:txBody>
          <a:bodyPr wrap="none">
            <a:spAutoFit/>
          </a:bodyPr>
          <a:lstStyle/>
          <a:p>
            <a:r>
              <a:rPr lang="en-US" sz="3200"/>
              <a:t>Georgia 1790</a:t>
            </a:r>
          </a:p>
        </p:txBody>
      </p:sp>
      <p:sp>
        <p:nvSpPr>
          <p:cNvPr id="6" name="Oval 5"/>
          <p:cNvSpPr/>
          <p:nvPr/>
        </p:nvSpPr>
        <p:spPr>
          <a:xfrm>
            <a:off x="4572000" y="26670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105400" y="2286000"/>
            <a:ext cx="3810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6" name="TextBox 7"/>
          <p:cNvSpPr txBox="1">
            <a:spLocks noChangeArrowheads="1"/>
          </p:cNvSpPr>
          <p:nvPr/>
        </p:nvSpPr>
        <p:spPr bwMode="auto">
          <a:xfrm>
            <a:off x="6019800" y="1676400"/>
            <a:ext cx="3124200" cy="1782763"/>
          </a:xfrm>
          <a:prstGeom prst="rect">
            <a:avLst/>
          </a:prstGeom>
          <a:solidFill>
            <a:schemeClr val="bg1"/>
          </a:solidFill>
          <a:ln w="9525">
            <a:noFill/>
            <a:miter lim="800000"/>
            <a:headEnd/>
            <a:tailEnd/>
          </a:ln>
        </p:spPr>
        <p:txBody>
          <a:bodyPr>
            <a:spAutoFit/>
          </a:bodyPr>
          <a:lstStyle/>
          <a:p>
            <a:r>
              <a:rPr lang="en-US">
                <a:solidFill>
                  <a:srgbClr val="0070C0"/>
                </a:solidFill>
                <a:latin typeface="Calibri" pitchFamily="34" charset="0"/>
              </a:rPr>
              <a:t>1790</a:t>
            </a:r>
            <a:r>
              <a:rPr lang="en-US">
                <a:latin typeface="Calibri" pitchFamily="34" charset="0"/>
              </a:rPr>
              <a:t> – John Doggett and Anne Garner sell plantation in Virginia and move large family to Columbia County (between Richmond and Wilkes)  John dies here in 1804.</a:t>
            </a:r>
          </a:p>
        </p:txBody>
      </p:sp>
      <p:cxnSp>
        <p:nvCxnSpPr>
          <p:cNvPr id="9" name="Straight Arrow Connector 8"/>
          <p:cNvCxnSpPr>
            <a:endCxn id="7" idx="7"/>
          </p:cNvCxnSpPr>
          <p:nvPr/>
        </p:nvCxnSpPr>
        <p:spPr>
          <a:xfrm rot="5400000">
            <a:off x="5392737" y="1943101"/>
            <a:ext cx="436563" cy="3603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572000" y="26670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9" name="TextBox 13"/>
          <p:cNvSpPr txBox="1">
            <a:spLocks noChangeArrowheads="1"/>
          </p:cNvSpPr>
          <p:nvPr/>
        </p:nvSpPr>
        <p:spPr bwMode="auto">
          <a:xfrm>
            <a:off x="442913" y="954088"/>
            <a:ext cx="2300287" cy="646112"/>
          </a:xfrm>
          <a:prstGeom prst="rect">
            <a:avLst/>
          </a:prstGeom>
          <a:noFill/>
          <a:ln w="9525">
            <a:noFill/>
            <a:miter lim="800000"/>
            <a:headEnd/>
            <a:tailEnd/>
          </a:ln>
        </p:spPr>
        <p:txBody>
          <a:bodyPr wrap="none">
            <a:spAutoFit/>
          </a:bodyPr>
          <a:lstStyle/>
          <a:p>
            <a:r>
              <a:rPr lang="en-US">
                <a:solidFill>
                  <a:srgbClr val="FF0000"/>
                </a:solidFill>
              </a:rPr>
              <a:t>Original Grant Dated</a:t>
            </a:r>
          </a:p>
          <a:p>
            <a:r>
              <a:rPr lang="en-US">
                <a:solidFill>
                  <a:srgbClr val="FF0000"/>
                </a:solidFill>
              </a:rPr>
              <a:t>5 October 1785</a:t>
            </a:r>
          </a:p>
        </p:txBody>
      </p:sp>
      <p:sp>
        <p:nvSpPr>
          <p:cNvPr id="10250" name="Rectangle 15"/>
          <p:cNvSpPr>
            <a:spLocks noChangeArrowheads="1"/>
          </p:cNvSpPr>
          <p:nvPr/>
        </p:nvSpPr>
        <p:spPr bwMode="auto">
          <a:xfrm>
            <a:off x="6248400" y="3495675"/>
            <a:ext cx="2816225" cy="923925"/>
          </a:xfrm>
          <a:prstGeom prst="rect">
            <a:avLst/>
          </a:prstGeom>
          <a:noFill/>
          <a:ln w="9525">
            <a:noFill/>
            <a:miter lim="800000"/>
            <a:headEnd/>
            <a:tailEnd/>
          </a:ln>
        </p:spPr>
        <p:txBody>
          <a:bodyPr wrap="square">
            <a:spAutoFit/>
          </a:bodyPr>
          <a:lstStyle/>
          <a:p>
            <a:r>
              <a:rPr lang="en-US" dirty="0">
                <a:solidFill>
                  <a:srgbClr val="0070C0"/>
                </a:solidFill>
                <a:latin typeface="Calibri" pitchFamily="34" charset="0"/>
              </a:rPr>
              <a:t>1790</a:t>
            </a:r>
            <a:r>
              <a:rPr lang="en-US" dirty="0">
                <a:latin typeface="Calibri" pitchFamily="34" charset="0"/>
              </a:rPr>
              <a:t> - </a:t>
            </a:r>
            <a:r>
              <a:rPr lang="en-US" dirty="0" err="1">
                <a:latin typeface="Calibri" pitchFamily="34" charset="0"/>
              </a:rPr>
              <a:t>Asa</a:t>
            </a:r>
            <a:r>
              <a:rPr lang="en-US" dirty="0">
                <a:latin typeface="Calibri" pitchFamily="34" charset="0"/>
              </a:rPr>
              <a:t> Doggett (son) is</a:t>
            </a:r>
          </a:p>
          <a:p>
            <a:r>
              <a:rPr lang="en-US" dirty="0">
                <a:latin typeface="Calibri" pitchFamily="34" charset="0"/>
              </a:rPr>
              <a:t>20 years old and marries</a:t>
            </a:r>
          </a:p>
          <a:p>
            <a:r>
              <a:rPr lang="en-US" dirty="0">
                <a:latin typeface="Calibri" pitchFamily="34" charset="0"/>
              </a:rPr>
              <a:t>Elizabeth Eubank in 1803 </a:t>
            </a:r>
            <a:endParaRPr lang="en-US" dirty="0"/>
          </a:p>
        </p:txBody>
      </p:sp>
      <p:sp>
        <p:nvSpPr>
          <p:cNvPr id="10251" name="TextBox 17"/>
          <p:cNvSpPr txBox="1">
            <a:spLocks noChangeArrowheads="1"/>
          </p:cNvSpPr>
          <p:nvPr/>
        </p:nvSpPr>
        <p:spPr bwMode="auto">
          <a:xfrm>
            <a:off x="609600" y="1981200"/>
            <a:ext cx="1778000" cy="1384300"/>
          </a:xfrm>
          <a:prstGeom prst="rect">
            <a:avLst/>
          </a:prstGeom>
          <a:noFill/>
          <a:ln w="9525">
            <a:noFill/>
            <a:miter lim="800000"/>
            <a:headEnd/>
            <a:tailEnd/>
          </a:ln>
        </p:spPr>
        <p:txBody>
          <a:bodyPr wrap="none">
            <a:spAutoFit/>
          </a:bodyPr>
          <a:lstStyle/>
          <a:p>
            <a:r>
              <a:rPr lang="en-US" sz="1200"/>
              <a:t>Reference Georgia</a:t>
            </a:r>
          </a:p>
          <a:p>
            <a:r>
              <a:rPr lang="en-US" sz="1200"/>
              <a:t>Head-Right and Bounty</a:t>
            </a:r>
          </a:p>
          <a:p>
            <a:r>
              <a:rPr lang="en-US" sz="1200"/>
              <a:t>Grants Act of </a:t>
            </a:r>
          </a:p>
          <a:p>
            <a:r>
              <a:rPr lang="en-US" sz="1200"/>
              <a:t>Jan 23, 1780</a:t>
            </a:r>
          </a:p>
          <a:p>
            <a:r>
              <a:rPr lang="en-US" sz="1200"/>
              <a:t>Feb 17, 1783</a:t>
            </a:r>
          </a:p>
          <a:p>
            <a:r>
              <a:rPr lang="en-US" sz="1200"/>
              <a:t>Feb 25, 1784</a:t>
            </a:r>
          </a:p>
          <a:p>
            <a:r>
              <a:rPr lang="en-US" sz="1200"/>
              <a:t>Feb 22, 1785</a:t>
            </a:r>
          </a:p>
        </p:txBody>
      </p:sp>
      <p:sp>
        <p:nvSpPr>
          <p:cNvPr id="10252" name="Rectangle 18"/>
          <p:cNvSpPr>
            <a:spLocks noChangeArrowheads="1"/>
          </p:cNvSpPr>
          <p:nvPr/>
        </p:nvSpPr>
        <p:spPr bwMode="auto">
          <a:xfrm>
            <a:off x="5181600" y="122238"/>
            <a:ext cx="3581400" cy="1477962"/>
          </a:xfrm>
          <a:prstGeom prst="rect">
            <a:avLst/>
          </a:prstGeom>
          <a:noFill/>
          <a:ln w="9525">
            <a:noFill/>
            <a:miter lim="800000"/>
            <a:headEnd/>
            <a:tailEnd/>
          </a:ln>
        </p:spPr>
        <p:txBody>
          <a:bodyPr>
            <a:spAutoFit/>
          </a:bodyPr>
          <a:lstStyle/>
          <a:p>
            <a:r>
              <a:rPr lang="en-US">
                <a:solidFill>
                  <a:srgbClr val="00B050"/>
                </a:solidFill>
                <a:latin typeface="Calibri" pitchFamily="34" charset="0"/>
              </a:rPr>
              <a:t>1790</a:t>
            </a:r>
            <a:r>
              <a:rPr lang="en-US">
                <a:latin typeface="Calibri" pitchFamily="34" charset="0"/>
              </a:rPr>
              <a:t> – 14 Aug: George Kirk of Montgomery County, N.C. buys 400 acres of land in Greene County for $300 and sells it in 1793 to Edmond Carnes for 3 shillings.</a:t>
            </a:r>
            <a:endParaRPr lang="en-US"/>
          </a:p>
        </p:txBody>
      </p:sp>
      <p:sp>
        <p:nvSpPr>
          <p:cNvPr id="20" name="Oval 19"/>
          <p:cNvSpPr/>
          <p:nvPr/>
        </p:nvSpPr>
        <p:spPr>
          <a:xfrm>
            <a:off x="4495800" y="2286000"/>
            <a:ext cx="3810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traight Arrow Connector 23"/>
          <p:cNvCxnSpPr>
            <a:endCxn id="20" idx="7"/>
          </p:cNvCxnSpPr>
          <p:nvPr/>
        </p:nvCxnSpPr>
        <p:spPr>
          <a:xfrm rot="5400000">
            <a:off x="4554537" y="1714501"/>
            <a:ext cx="893763" cy="36036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5199</TotalTime>
  <Words>1984</Words>
  <Application>Microsoft Office PowerPoint</Application>
  <PresentationFormat>On-screen Show (4:3)</PresentationFormat>
  <Paragraphs>326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Kirk</dc:creator>
  <cp:lastModifiedBy>Scott Kirk</cp:lastModifiedBy>
  <cp:revision>228</cp:revision>
  <dcterms:created xsi:type="dcterms:W3CDTF">2010-11-15T02:52:40Z</dcterms:created>
  <dcterms:modified xsi:type="dcterms:W3CDTF">2012-09-07T04:01:27Z</dcterms:modified>
</cp:coreProperties>
</file>